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72" r:id="rId4"/>
    <p:sldId id="259" r:id="rId5"/>
    <p:sldId id="27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70" r:id="rId14"/>
  </p:sldIdLst>
  <p:sldSz cx="11557000" cy="650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5" d="100"/>
          <a:sy n="105" d="100"/>
        </p:scale>
        <p:origin x="100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0E161-C211-414A-B977-DD637AA27222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6A79C-7395-4CB8-AD42-C91F7576A1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57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A79C-7395-4CB8-AD42-C91F7576A1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47800" y="1574800"/>
            <a:ext cx="3467100" cy="1531523"/>
            <a:chOff x="1447800" y="1574800"/>
            <a:chExt cx="3467100" cy="1531523"/>
          </a:xfrm>
        </p:grpSpPr>
        <p:sp>
          <p:nvSpPr>
            <p:cNvPr id="3" name="Freeform 2"/>
            <p:cNvSpPr/>
            <p:nvPr/>
          </p:nvSpPr>
          <p:spPr>
            <a:xfrm>
              <a:off x="4838700" y="15875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76200" y="0"/>
                  </a:lnTo>
                  <a:lnTo>
                    <a:pt x="762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4" name="Freeform 3"/>
            <p:cNvSpPr/>
            <p:nvPr/>
          </p:nvSpPr>
          <p:spPr>
            <a:xfrm>
              <a:off x="3657600" y="1587500"/>
              <a:ext cx="345564" cy="345564"/>
            </a:xfrm>
            <a:custGeom>
              <a:avLst/>
              <a:gdLst/>
              <a:ahLst/>
              <a:cxnLst/>
              <a:rect l="l" t="t" r="r" b="b"/>
              <a:pathLst>
                <a:path w="345564" h="345564">
                  <a:moveTo>
                    <a:pt x="0" y="0"/>
                  </a:moveTo>
                  <a:lnTo>
                    <a:pt x="345564" y="0"/>
                  </a:lnTo>
                  <a:lnTo>
                    <a:pt x="345564" y="345564"/>
                  </a:lnTo>
                  <a:lnTo>
                    <a:pt x="0" y="345564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5" name="Freeform 4"/>
            <p:cNvSpPr/>
            <p:nvPr/>
          </p:nvSpPr>
          <p:spPr>
            <a:xfrm>
              <a:off x="2692400" y="2260600"/>
              <a:ext cx="172623" cy="172623"/>
            </a:xfrm>
            <a:custGeom>
              <a:avLst/>
              <a:gdLst/>
              <a:ahLst/>
              <a:cxnLst/>
              <a:rect l="l" t="t" r="r" b="b"/>
              <a:pathLst>
                <a:path w="172623" h="172623">
                  <a:moveTo>
                    <a:pt x="0" y="0"/>
                  </a:moveTo>
                  <a:lnTo>
                    <a:pt x="172623" y="0"/>
                  </a:lnTo>
                  <a:lnTo>
                    <a:pt x="172623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FF0E51">
                <a:alpha val="34901"/>
              </a:srgbClr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6" name="Freeform 5"/>
            <p:cNvSpPr/>
            <p:nvPr/>
          </p:nvSpPr>
          <p:spPr>
            <a:xfrm>
              <a:off x="1739900" y="1574800"/>
              <a:ext cx="172623" cy="172623"/>
            </a:xfrm>
            <a:custGeom>
              <a:avLst/>
              <a:gdLst/>
              <a:ahLst/>
              <a:cxnLst/>
              <a:rect l="l" t="t" r="r" b="b"/>
              <a:pathLst>
                <a:path w="172623" h="172623">
                  <a:moveTo>
                    <a:pt x="0" y="0"/>
                  </a:moveTo>
                  <a:lnTo>
                    <a:pt x="172623" y="0"/>
                  </a:lnTo>
                  <a:lnTo>
                    <a:pt x="172623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7" name="Freeform 6"/>
            <p:cNvSpPr/>
            <p:nvPr/>
          </p:nvSpPr>
          <p:spPr>
            <a:xfrm>
              <a:off x="3568700" y="2933700"/>
              <a:ext cx="172623" cy="172623"/>
            </a:xfrm>
            <a:custGeom>
              <a:avLst/>
              <a:gdLst/>
              <a:ahLst/>
              <a:cxnLst/>
              <a:rect l="l" t="t" r="r" b="b"/>
              <a:pathLst>
                <a:path w="172623" h="172623">
                  <a:moveTo>
                    <a:pt x="0" y="0"/>
                  </a:moveTo>
                  <a:lnTo>
                    <a:pt x="172623" y="0"/>
                  </a:lnTo>
                  <a:lnTo>
                    <a:pt x="172623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8" name="Freeform 7"/>
            <p:cNvSpPr/>
            <p:nvPr/>
          </p:nvSpPr>
          <p:spPr>
            <a:xfrm>
              <a:off x="1447800" y="2832100"/>
              <a:ext cx="124612" cy="124612"/>
            </a:xfrm>
            <a:custGeom>
              <a:avLst/>
              <a:gdLst/>
              <a:ahLst/>
              <a:cxnLst/>
              <a:rect l="l" t="t" r="r" b="b"/>
              <a:pathLst>
                <a:path w="124612" h="124612">
                  <a:moveTo>
                    <a:pt x="0" y="0"/>
                  </a:moveTo>
                  <a:lnTo>
                    <a:pt x="124612" y="0"/>
                  </a:lnTo>
                  <a:lnTo>
                    <a:pt x="124612" y="124612"/>
                  </a:lnTo>
                  <a:lnTo>
                    <a:pt x="0" y="124612"/>
                  </a:lnTo>
                  <a:close/>
                </a:path>
              </a:pathLst>
            </a:custGeom>
            <a:solidFill>
              <a:srgbClr val="FF0E51">
                <a:alpha val="34901"/>
              </a:srgbClr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sp>
        <p:nvSpPr>
          <p:cNvPr id="9" name="Freeform 2"/>
          <p:cNvSpPr/>
          <p:nvPr/>
        </p:nvSpPr>
        <p:spPr>
          <a:xfrm>
            <a:off x="-1790700" y="2336800"/>
            <a:ext cx="3811675" cy="0"/>
          </a:xfrm>
          <a:custGeom>
            <a:avLst/>
            <a:gdLst/>
            <a:ahLst/>
            <a:cxnLst/>
            <a:rect l="l" t="t" r="r" b="b"/>
            <a:pathLst>
              <a:path w="3811675">
                <a:moveTo>
                  <a:pt x="0" y="0"/>
                </a:moveTo>
                <a:lnTo>
                  <a:pt x="3811675" y="0"/>
                </a:lnTo>
              </a:path>
            </a:pathLst>
          </a:custGeom>
          <a:solidFill>
            <a:srgbClr val="FF0E51"/>
          </a:solidFill>
          <a:ln w="25400">
            <a:solidFill>
              <a:srgbClr val="FF0E5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4198C4-2AC6-4FC0-9AEE-E1D162A6933B}"/>
              </a:ext>
            </a:extLst>
          </p:cNvPr>
          <p:cNvSpPr txBox="1"/>
          <p:nvPr/>
        </p:nvSpPr>
        <p:spPr>
          <a:xfrm>
            <a:off x="0" y="725565"/>
            <a:ext cx="9677400" cy="749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4000" b="1" dirty="0">
                <a:solidFill>
                  <a:srgbClr val="FF0E51"/>
                </a:solidFill>
                <a:latin typeface="Microsoft YaHei"/>
                <a:ea typeface="Microsoft YaHei"/>
              </a:rPr>
              <a:t>抖音热门音乐特征分析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3100" y="4241800"/>
            <a:ext cx="3068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181830249 </a:t>
            </a:r>
            <a:r>
              <a:rPr lang="zh-CN" altLang="en-US" dirty="0">
                <a:solidFill>
                  <a:schemeClr val="bg1"/>
                </a:solidFill>
              </a:rPr>
              <a:t>张卓楠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181830154 </a:t>
            </a:r>
            <a:r>
              <a:rPr lang="zh-CN" altLang="en-US" dirty="0">
                <a:solidFill>
                  <a:schemeClr val="bg1"/>
                </a:solidFill>
              </a:rPr>
              <a:t>邱星曜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181250153 </a:t>
            </a:r>
            <a:r>
              <a:rPr lang="zh-CN" altLang="en-US" dirty="0">
                <a:solidFill>
                  <a:schemeClr val="bg1"/>
                </a:solidFill>
              </a:rPr>
              <a:t>巫夷</a:t>
            </a:r>
          </a:p>
        </p:txBody>
      </p:sp>
    </p:spTree>
  </p:cSld>
  <p:clrMapOvr>
    <a:masterClrMapping/>
  </p:clrMapOvr>
  <p:transition spd="med" advTm="1795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"/>
          <p:cNvSpPr/>
          <p:nvPr/>
        </p:nvSpPr>
        <p:spPr>
          <a:xfrm>
            <a:off x="-836213" y="5882011"/>
            <a:ext cx="12393213" cy="284829"/>
          </a:xfrm>
          <a:custGeom>
            <a:avLst/>
            <a:gdLst/>
            <a:ahLst/>
            <a:cxnLst/>
            <a:rect l="l" t="t" r="r" b="b"/>
            <a:pathLst>
              <a:path w="12393213" h="284829">
                <a:moveTo>
                  <a:pt x="0" y="0"/>
                </a:moveTo>
                <a:lnTo>
                  <a:pt x="12393213" y="0"/>
                </a:lnTo>
                <a:lnTo>
                  <a:pt x="12393213" y="284829"/>
                </a:lnTo>
                <a:lnTo>
                  <a:pt x="0" y="28482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4" name="Freeform 2"/>
          <p:cNvSpPr/>
          <p:nvPr/>
        </p:nvSpPr>
        <p:spPr>
          <a:xfrm>
            <a:off x="-165100" y="5685093"/>
            <a:ext cx="2131675" cy="445965"/>
          </a:xfrm>
          <a:custGeom>
            <a:avLst/>
            <a:gdLst/>
            <a:ahLst/>
            <a:cxnLst/>
            <a:rect l="l" t="t" r="r" b="b"/>
            <a:pathLst>
              <a:path w="2131675" h="445965">
                <a:moveTo>
                  <a:pt x="1984410" y="0"/>
                </a:moveTo>
                <a:lnTo>
                  <a:pt x="2131675" y="0"/>
                </a:lnTo>
                <a:lnTo>
                  <a:pt x="1859570" y="445965"/>
                </a:lnTo>
                <a:lnTo>
                  <a:pt x="1712305" y="445965"/>
                </a:lnTo>
                <a:lnTo>
                  <a:pt x="1984410" y="0"/>
                </a:lnTo>
                <a:lnTo>
                  <a:pt x="1984410" y="0"/>
                </a:lnTo>
                <a:close/>
                <a:moveTo>
                  <a:pt x="1753941" y="0"/>
                </a:moveTo>
                <a:lnTo>
                  <a:pt x="1901189" y="0"/>
                </a:lnTo>
                <a:lnTo>
                  <a:pt x="1629100" y="445965"/>
                </a:lnTo>
                <a:lnTo>
                  <a:pt x="1481835" y="445965"/>
                </a:lnTo>
                <a:lnTo>
                  <a:pt x="1753941" y="0"/>
                </a:lnTo>
                <a:lnTo>
                  <a:pt x="1753941" y="0"/>
                </a:lnTo>
                <a:close/>
                <a:moveTo>
                  <a:pt x="1523455" y="0"/>
                </a:moveTo>
                <a:lnTo>
                  <a:pt x="1670719" y="0"/>
                </a:lnTo>
                <a:lnTo>
                  <a:pt x="1398614" y="445965"/>
                </a:lnTo>
                <a:lnTo>
                  <a:pt x="1251366" y="445965"/>
                </a:lnTo>
                <a:lnTo>
                  <a:pt x="1523455" y="0"/>
                </a:lnTo>
                <a:lnTo>
                  <a:pt x="1523455" y="0"/>
                </a:lnTo>
                <a:close/>
                <a:moveTo>
                  <a:pt x="1292985" y="0"/>
                </a:moveTo>
                <a:lnTo>
                  <a:pt x="1440249" y="0"/>
                </a:lnTo>
                <a:lnTo>
                  <a:pt x="1168144" y="445965"/>
                </a:lnTo>
                <a:lnTo>
                  <a:pt x="1020887" y="445965"/>
                </a:lnTo>
                <a:lnTo>
                  <a:pt x="1292985" y="0"/>
                </a:lnTo>
                <a:lnTo>
                  <a:pt x="1292985" y="0"/>
                </a:lnTo>
                <a:close/>
                <a:moveTo>
                  <a:pt x="1062514" y="0"/>
                </a:moveTo>
                <a:lnTo>
                  <a:pt x="1209778" y="0"/>
                </a:lnTo>
                <a:lnTo>
                  <a:pt x="937674" y="445965"/>
                </a:lnTo>
                <a:lnTo>
                  <a:pt x="790410" y="445965"/>
                </a:lnTo>
                <a:lnTo>
                  <a:pt x="1062514" y="0"/>
                </a:lnTo>
                <a:lnTo>
                  <a:pt x="1062514" y="0"/>
                </a:lnTo>
                <a:close/>
                <a:moveTo>
                  <a:pt x="272105" y="0"/>
                </a:moveTo>
                <a:lnTo>
                  <a:pt x="391487" y="0"/>
                </a:lnTo>
                <a:lnTo>
                  <a:pt x="419370" y="0"/>
                </a:lnTo>
                <a:lnTo>
                  <a:pt x="519476" y="0"/>
                </a:lnTo>
                <a:lnTo>
                  <a:pt x="538742" y="0"/>
                </a:lnTo>
                <a:lnTo>
                  <a:pt x="584673" y="0"/>
                </a:lnTo>
                <a:lnTo>
                  <a:pt x="666732" y="0"/>
                </a:lnTo>
                <a:lnTo>
                  <a:pt x="704055" y="0"/>
                </a:lnTo>
                <a:lnTo>
                  <a:pt x="731938" y="0"/>
                </a:lnTo>
                <a:lnTo>
                  <a:pt x="832044" y="0"/>
                </a:lnTo>
                <a:lnTo>
                  <a:pt x="851318" y="0"/>
                </a:lnTo>
                <a:lnTo>
                  <a:pt x="979308" y="0"/>
                </a:lnTo>
                <a:lnTo>
                  <a:pt x="707204" y="445965"/>
                </a:lnTo>
                <a:lnTo>
                  <a:pt x="579214" y="445965"/>
                </a:lnTo>
                <a:lnTo>
                  <a:pt x="559940" y="445965"/>
                </a:lnTo>
                <a:lnTo>
                  <a:pt x="459833" y="445965"/>
                </a:lnTo>
                <a:lnTo>
                  <a:pt x="431950" y="445965"/>
                </a:lnTo>
                <a:lnTo>
                  <a:pt x="394628" y="445965"/>
                </a:lnTo>
                <a:lnTo>
                  <a:pt x="312576" y="445965"/>
                </a:lnTo>
                <a:lnTo>
                  <a:pt x="266638" y="445965"/>
                </a:lnTo>
                <a:lnTo>
                  <a:pt x="247372" y="445965"/>
                </a:lnTo>
                <a:lnTo>
                  <a:pt x="147265" y="445965"/>
                </a:lnTo>
                <a:lnTo>
                  <a:pt x="119382" y="445965"/>
                </a:lnTo>
                <a:lnTo>
                  <a:pt x="0" y="445965"/>
                </a:lnTo>
                <a:lnTo>
                  <a:pt x="272105" y="0"/>
                </a:lnTo>
                <a:lnTo>
                  <a:pt x="272105" y="0"/>
                </a:lnTo>
                <a:close/>
              </a:path>
            </a:pathLst>
          </a:custGeom>
          <a:solidFill>
            <a:srgbClr val="FF0E5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8B12C8B-A00E-4EEE-9041-381378BDE5DA}"/>
              </a:ext>
            </a:extLst>
          </p:cNvPr>
          <p:cNvSpPr txBox="1"/>
          <p:nvPr/>
        </p:nvSpPr>
        <p:spPr>
          <a:xfrm>
            <a:off x="-1040880" y="154231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音乐预测分类</a:t>
            </a:r>
            <a:endParaRPr 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D376D9-807B-489A-9F39-29BF6E938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4" y="607519"/>
            <a:ext cx="4887894" cy="50775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F56D5D-5A04-4A71-9584-00CE06818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1068871"/>
            <a:ext cx="3933333" cy="42952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280DC3-8D4F-41F8-8440-2B6BE5EB4838}"/>
              </a:ext>
            </a:extLst>
          </p:cNvPr>
          <p:cNvSpPr txBox="1"/>
          <p:nvPr/>
        </p:nvSpPr>
        <p:spPr>
          <a:xfrm rot="1315388">
            <a:off x="7080459" y="1338804"/>
            <a:ext cx="430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热门音乐以</a:t>
            </a:r>
            <a:r>
              <a:rPr lang="en-US" altLang="zh-CN" sz="2400" dirty="0">
                <a:solidFill>
                  <a:srgbClr val="FF0000"/>
                </a:solidFill>
              </a:rPr>
              <a:t>blues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en-US" altLang="zh-CN" sz="2400" dirty="0" err="1">
                <a:solidFill>
                  <a:srgbClr val="FF0000"/>
                </a:solidFill>
              </a:rPr>
              <a:t>hiphop</a:t>
            </a:r>
            <a:r>
              <a:rPr lang="zh-CN" altLang="en-US" sz="2400" dirty="0">
                <a:solidFill>
                  <a:srgbClr val="FF0000"/>
                </a:solidFill>
              </a:rPr>
              <a:t>为主！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65605"/>
      </p:ext>
    </p:extLst>
  </p:cSld>
  <p:clrMapOvr>
    <a:masterClrMapping/>
  </p:clrMapOvr>
  <p:transition spd="med" advTm="86087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"/>
          <p:cNvSpPr/>
          <p:nvPr/>
        </p:nvSpPr>
        <p:spPr>
          <a:xfrm>
            <a:off x="-836213" y="5882011"/>
            <a:ext cx="12393213" cy="284829"/>
          </a:xfrm>
          <a:custGeom>
            <a:avLst/>
            <a:gdLst/>
            <a:ahLst/>
            <a:cxnLst/>
            <a:rect l="l" t="t" r="r" b="b"/>
            <a:pathLst>
              <a:path w="12393213" h="284829">
                <a:moveTo>
                  <a:pt x="0" y="0"/>
                </a:moveTo>
                <a:lnTo>
                  <a:pt x="12393213" y="0"/>
                </a:lnTo>
                <a:lnTo>
                  <a:pt x="12393213" y="284829"/>
                </a:lnTo>
                <a:lnTo>
                  <a:pt x="0" y="28482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4" name="Freeform 2"/>
          <p:cNvSpPr/>
          <p:nvPr/>
        </p:nvSpPr>
        <p:spPr>
          <a:xfrm>
            <a:off x="-165100" y="5685093"/>
            <a:ext cx="2131675" cy="445965"/>
          </a:xfrm>
          <a:custGeom>
            <a:avLst/>
            <a:gdLst/>
            <a:ahLst/>
            <a:cxnLst/>
            <a:rect l="l" t="t" r="r" b="b"/>
            <a:pathLst>
              <a:path w="2131675" h="445965">
                <a:moveTo>
                  <a:pt x="1984410" y="0"/>
                </a:moveTo>
                <a:lnTo>
                  <a:pt x="2131675" y="0"/>
                </a:lnTo>
                <a:lnTo>
                  <a:pt x="1859570" y="445965"/>
                </a:lnTo>
                <a:lnTo>
                  <a:pt x="1712305" y="445965"/>
                </a:lnTo>
                <a:lnTo>
                  <a:pt x="1984410" y="0"/>
                </a:lnTo>
                <a:lnTo>
                  <a:pt x="1984410" y="0"/>
                </a:lnTo>
                <a:close/>
                <a:moveTo>
                  <a:pt x="1753941" y="0"/>
                </a:moveTo>
                <a:lnTo>
                  <a:pt x="1901189" y="0"/>
                </a:lnTo>
                <a:lnTo>
                  <a:pt x="1629100" y="445965"/>
                </a:lnTo>
                <a:lnTo>
                  <a:pt x="1481835" y="445965"/>
                </a:lnTo>
                <a:lnTo>
                  <a:pt x="1753941" y="0"/>
                </a:lnTo>
                <a:lnTo>
                  <a:pt x="1753941" y="0"/>
                </a:lnTo>
                <a:close/>
                <a:moveTo>
                  <a:pt x="1523455" y="0"/>
                </a:moveTo>
                <a:lnTo>
                  <a:pt x="1670719" y="0"/>
                </a:lnTo>
                <a:lnTo>
                  <a:pt x="1398614" y="445965"/>
                </a:lnTo>
                <a:lnTo>
                  <a:pt x="1251366" y="445965"/>
                </a:lnTo>
                <a:lnTo>
                  <a:pt x="1523455" y="0"/>
                </a:lnTo>
                <a:lnTo>
                  <a:pt x="1523455" y="0"/>
                </a:lnTo>
                <a:close/>
                <a:moveTo>
                  <a:pt x="1292985" y="0"/>
                </a:moveTo>
                <a:lnTo>
                  <a:pt x="1440249" y="0"/>
                </a:lnTo>
                <a:lnTo>
                  <a:pt x="1168144" y="445965"/>
                </a:lnTo>
                <a:lnTo>
                  <a:pt x="1020887" y="445965"/>
                </a:lnTo>
                <a:lnTo>
                  <a:pt x="1292985" y="0"/>
                </a:lnTo>
                <a:lnTo>
                  <a:pt x="1292985" y="0"/>
                </a:lnTo>
                <a:close/>
                <a:moveTo>
                  <a:pt x="1062514" y="0"/>
                </a:moveTo>
                <a:lnTo>
                  <a:pt x="1209778" y="0"/>
                </a:lnTo>
                <a:lnTo>
                  <a:pt x="937674" y="445965"/>
                </a:lnTo>
                <a:lnTo>
                  <a:pt x="790410" y="445965"/>
                </a:lnTo>
                <a:lnTo>
                  <a:pt x="1062514" y="0"/>
                </a:lnTo>
                <a:lnTo>
                  <a:pt x="1062514" y="0"/>
                </a:lnTo>
                <a:close/>
                <a:moveTo>
                  <a:pt x="272105" y="0"/>
                </a:moveTo>
                <a:lnTo>
                  <a:pt x="391487" y="0"/>
                </a:lnTo>
                <a:lnTo>
                  <a:pt x="419370" y="0"/>
                </a:lnTo>
                <a:lnTo>
                  <a:pt x="519476" y="0"/>
                </a:lnTo>
                <a:lnTo>
                  <a:pt x="538742" y="0"/>
                </a:lnTo>
                <a:lnTo>
                  <a:pt x="584673" y="0"/>
                </a:lnTo>
                <a:lnTo>
                  <a:pt x="666732" y="0"/>
                </a:lnTo>
                <a:lnTo>
                  <a:pt x="704055" y="0"/>
                </a:lnTo>
                <a:lnTo>
                  <a:pt x="731938" y="0"/>
                </a:lnTo>
                <a:lnTo>
                  <a:pt x="832044" y="0"/>
                </a:lnTo>
                <a:lnTo>
                  <a:pt x="851318" y="0"/>
                </a:lnTo>
                <a:lnTo>
                  <a:pt x="979308" y="0"/>
                </a:lnTo>
                <a:lnTo>
                  <a:pt x="707204" y="445965"/>
                </a:lnTo>
                <a:lnTo>
                  <a:pt x="579214" y="445965"/>
                </a:lnTo>
                <a:lnTo>
                  <a:pt x="559940" y="445965"/>
                </a:lnTo>
                <a:lnTo>
                  <a:pt x="459833" y="445965"/>
                </a:lnTo>
                <a:lnTo>
                  <a:pt x="431950" y="445965"/>
                </a:lnTo>
                <a:lnTo>
                  <a:pt x="394628" y="445965"/>
                </a:lnTo>
                <a:lnTo>
                  <a:pt x="312576" y="445965"/>
                </a:lnTo>
                <a:lnTo>
                  <a:pt x="266638" y="445965"/>
                </a:lnTo>
                <a:lnTo>
                  <a:pt x="247372" y="445965"/>
                </a:lnTo>
                <a:lnTo>
                  <a:pt x="147265" y="445965"/>
                </a:lnTo>
                <a:lnTo>
                  <a:pt x="119382" y="445965"/>
                </a:lnTo>
                <a:lnTo>
                  <a:pt x="0" y="445965"/>
                </a:lnTo>
                <a:lnTo>
                  <a:pt x="272105" y="0"/>
                </a:lnTo>
                <a:lnTo>
                  <a:pt x="272105" y="0"/>
                </a:lnTo>
                <a:close/>
              </a:path>
            </a:pathLst>
          </a:custGeom>
          <a:solidFill>
            <a:srgbClr val="FF0E5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8B12C8B-A00E-4EEE-9041-381378BDE5DA}"/>
              </a:ext>
            </a:extLst>
          </p:cNvPr>
          <p:cNvSpPr txBox="1"/>
          <p:nvPr/>
        </p:nvSpPr>
        <p:spPr>
          <a:xfrm>
            <a:off x="-1040880" y="154231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最热门的音乐词云</a:t>
            </a:r>
            <a:endParaRPr lang="en-US" sz="11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A92E28-A8DC-4791-80F0-95AC2ADE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964981"/>
            <a:ext cx="7914286" cy="4257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9880931"/>
      </p:ext>
    </p:extLst>
  </p:cSld>
  <p:clrMapOvr>
    <a:masterClrMapping/>
  </p:clrMapOvr>
  <p:transition spd="med" advTm="86087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"/>
          <p:cNvSpPr/>
          <p:nvPr/>
        </p:nvSpPr>
        <p:spPr>
          <a:xfrm>
            <a:off x="-836213" y="5882011"/>
            <a:ext cx="12393213" cy="284829"/>
          </a:xfrm>
          <a:custGeom>
            <a:avLst/>
            <a:gdLst/>
            <a:ahLst/>
            <a:cxnLst/>
            <a:rect l="l" t="t" r="r" b="b"/>
            <a:pathLst>
              <a:path w="12393213" h="284829">
                <a:moveTo>
                  <a:pt x="0" y="0"/>
                </a:moveTo>
                <a:lnTo>
                  <a:pt x="12393213" y="0"/>
                </a:lnTo>
                <a:lnTo>
                  <a:pt x="12393213" y="284829"/>
                </a:lnTo>
                <a:lnTo>
                  <a:pt x="0" y="28482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4" name="Freeform 2"/>
          <p:cNvSpPr/>
          <p:nvPr/>
        </p:nvSpPr>
        <p:spPr>
          <a:xfrm>
            <a:off x="-165100" y="5685093"/>
            <a:ext cx="2131675" cy="445965"/>
          </a:xfrm>
          <a:custGeom>
            <a:avLst/>
            <a:gdLst/>
            <a:ahLst/>
            <a:cxnLst/>
            <a:rect l="l" t="t" r="r" b="b"/>
            <a:pathLst>
              <a:path w="2131675" h="445965">
                <a:moveTo>
                  <a:pt x="1984410" y="0"/>
                </a:moveTo>
                <a:lnTo>
                  <a:pt x="2131675" y="0"/>
                </a:lnTo>
                <a:lnTo>
                  <a:pt x="1859570" y="445965"/>
                </a:lnTo>
                <a:lnTo>
                  <a:pt x="1712305" y="445965"/>
                </a:lnTo>
                <a:lnTo>
                  <a:pt x="1984410" y="0"/>
                </a:lnTo>
                <a:lnTo>
                  <a:pt x="1984410" y="0"/>
                </a:lnTo>
                <a:close/>
                <a:moveTo>
                  <a:pt x="1753941" y="0"/>
                </a:moveTo>
                <a:lnTo>
                  <a:pt x="1901189" y="0"/>
                </a:lnTo>
                <a:lnTo>
                  <a:pt x="1629100" y="445965"/>
                </a:lnTo>
                <a:lnTo>
                  <a:pt x="1481835" y="445965"/>
                </a:lnTo>
                <a:lnTo>
                  <a:pt x="1753941" y="0"/>
                </a:lnTo>
                <a:lnTo>
                  <a:pt x="1753941" y="0"/>
                </a:lnTo>
                <a:close/>
                <a:moveTo>
                  <a:pt x="1523455" y="0"/>
                </a:moveTo>
                <a:lnTo>
                  <a:pt x="1670719" y="0"/>
                </a:lnTo>
                <a:lnTo>
                  <a:pt x="1398614" y="445965"/>
                </a:lnTo>
                <a:lnTo>
                  <a:pt x="1251366" y="445965"/>
                </a:lnTo>
                <a:lnTo>
                  <a:pt x="1523455" y="0"/>
                </a:lnTo>
                <a:lnTo>
                  <a:pt x="1523455" y="0"/>
                </a:lnTo>
                <a:close/>
                <a:moveTo>
                  <a:pt x="1292985" y="0"/>
                </a:moveTo>
                <a:lnTo>
                  <a:pt x="1440249" y="0"/>
                </a:lnTo>
                <a:lnTo>
                  <a:pt x="1168144" y="445965"/>
                </a:lnTo>
                <a:lnTo>
                  <a:pt x="1020887" y="445965"/>
                </a:lnTo>
                <a:lnTo>
                  <a:pt x="1292985" y="0"/>
                </a:lnTo>
                <a:lnTo>
                  <a:pt x="1292985" y="0"/>
                </a:lnTo>
                <a:close/>
                <a:moveTo>
                  <a:pt x="1062514" y="0"/>
                </a:moveTo>
                <a:lnTo>
                  <a:pt x="1209778" y="0"/>
                </a:lnTo>
                <a:lnTo>
                  <a:pt x="937674" y="445965"/>
                </a:lnTo>
                <a:lnTo>
                  <a:pt x="790410" y="445965"/>
                </a:lnTo>
                <a:lnTo>
                  <a:pt x="1062514" y="0"/>
                </a:lnTo>
                <a:lnTo>
                  <a:pt x="1062514" y="0"/>
                </a:lnTo>
                <a:close/>
                <a:moveTo>
                  <a:pt x="272105" y="0"/>
                </a:moveTo>
                <a:lnTo>
                  <a:pt x="391487" y="0"/>
                </a:lnTo>
                <a:lnTo>
                  <a:pt x="419370" y="0"/>
                </a:lnTo>
                <a:lnTo>
                  <a:pt x="519476" y="0"/>
                </a:lnTo>
                <a:lnTo>
                  <a:pt x="538742" y="0"/>
                </a:lnTo>
                <a:lnTo>
                  <a:pt x="584673" y="0"/>
                </a:lnTo>
                <a:lnTo>
                  <a:pt x="666732" y="0"/>
                </a:lnTo>
                <a:lnTo>
                  <a:pt x="704055" y="0"/>
                </a:lnTo>
                <a:lnTo>
                  <a:pt x="731938" y="0"/>
                </a:lnTo>
                <a:lnTo>
                  <a:pt x="832044" y="0"/>
                </a:lnTo>
                <a:lnTo>
                  <a:pt x="851318" y="0"/>
                </a:lnTo>
                <a:lnTo>
                  <a:pt x="979308" y="0"/>
                </a:lnTo>
                <a:lnTo>
                  <a:pt x="707204" y="445965"/>
                </a:lnTo>
                <a:lnTo>
                  <a:pt x="579214" y="445965"/>
                </a:lnTo>
                <a:lnTo>
                  <a:pt x="559940" y="445965"/>
                </a:lnTo>
                <a:lnTo>
                  <a:pt x="459833" y="445965"/>
                </a:lnTo>
                <a:lnTo>
                  <a:pt x="431950" y="445965"/>
                </a:lnTo>
                <a:lnTo>
                  <a:pt x="394628" y="445965"/>
                </a:lnTo>
                <a:lnTo>
                  <a:pt x="312576" y="445965"/>
                </a:lnTo>
                <a:lnTo>
                  <a:pt x="266638" y="445965"/>
                </a:lnTo>
                <a:lnTo>
                  <a:pt x="247372" y="445965"/>
                </a:lnTo>
                <a:lnTo>
                  <a:pt x="147265" y="445965"/>
                </a:lnTo>
                <a:lnTo>
                  <a:pt x="119382" y="445965"/>
                </a:lnTo>
                <a:lnTo>
                  <a:pt x="0" y="445965"/>
                </a:lnTo>
                <a:lnTo>
                  <a:pt x="272105" y="0"/>
                </a:lnTo>
                <a:lnTo>
                  <a:pt x="272105" y="0"/>
                </a:lnTo>
                <a:close/>
              </a:path>
            </a:pathLst>
          </a:custGeom>
          <a:solidFill>
            <a:srgbClr val="FF0E5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8B12C8B-A00E-4EEE-9041-381378BDE5DA}"/>
              </a:ext>
            </a:extLst>
          </p:cNvPr>
          <p:cNvSpPr txBox="1"/>
          <p:nvPr/>
        </p:nvSpPr>
        <p:spPr>
          <a:xfrm>
            <a:off x="-1040880" y="154231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altLang="zh-CN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Midi</a:t>
            </a: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文件生成</a:t>
            </a:r>
            <a:endParaRPr lang="en-US" sz="11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E71EBA-908D-4E1B-A8A6-A0421E7BF21B}"/>
              </a:ext>
            </a:extLst>
          </p:cNvPr>
          <p:cNvSpPr/>
          <p:nvPr/>
        </p:nvSpPr>
        <p:spPr>
          <a:xfrm>
            <a:off x="673100" y="819894"/>
            <a:ext cx="57785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根据读取wav文件的帧，对其进行傅里叶变换获取音高信息，最终导入midi文件，根据不同的</a:t>
            </a:r>
            <a:r>
              <a:rPr lang="en-US" altLang="zh-CN" dirty="0"/>
              <a:t>wav</a:t>
            </a:r>
            <a:r>
              <a:rPr lang="zh-CN" altLang="en-US" dirty="0"/>
              <a:t>文件，我们综合其属性和特征，融合了属于自己的</a:t>
            </a:r>
            <a:r>
              <a:rPr lang="en-US" altLang="zh-CN" dirty="0"/>
              <a:t>wav</a:t>
            </a:r>
            <a:r>
              <a:rPr lang="zh-CN" altLang="en-US" dirty="0"/>
              <a:t>，我们期望以该旋律为基础，加上适当旋律和和声，生成一首该项目的抖音</a:t>
            </a:r>
            <a:r>
              <a:rPr lang="en-US" altLang="zh-CN" dirty="0"/>
              <a:t>BGM</a:t>
            </a:r>
            <a:endParaRPr lang="zh-CN" altLang="en-US" dirty="0"/>
          </a:p>
        </p:txBody>
      </p:sp>
      <p:pic>
        <p:nvPicPr>
          <p:cNvPr id="5" name="最终">
            <a:hlinkClick r:id="" action="ppaction://media"/>
            <a:extLst>
              <a:ext uri="{FF2B5EF4-FFF2-40B4-BE49-F238E27FC236}">
                <a16:creationId xmlns:a16="http://schemas.microsoft.com/office/drawing/2014/main" id="{DD1CBD52-F26E-4ADA-90C0-BC1998D24C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5300" y="3480016"/>
            <a:ext cx="609600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796BA0-6B5E-44E4-B7F6-94A1E765D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700" y="1079700"/>
            <a:ext cx="3645018" cy="4343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12CFA4-B32F-4FA2-9955-E81258285BB7}"/>
              </a:ext>
            </a:extLst>
          </p:cNvPr>
          <p:cNvSpPr txBox="1"/>
          <p:nvPr/>
        </p:nvSpPr>
        <p:spPr>
          <a:xfrm>
            <a:off x="900737" y="311068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播放最终融合音乐：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130037"/>
      </p:ext>
    </p:extLst>
  </p:cSld>
  <p:clrMapOvr>
    <a:masterClrMapping/>
  </p:clrMapOvr>
  <p:transition spd="med" advTm="860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24" b="-24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Box 1"/>
          <p:cNvSpPr txBox="1"/>
          <p:nvPr/>
        </p:nvSpPr>
        <p:spPr>
          <a:xfrm>
            <a:off x="4991100" y="2864677"/>
            <a:ext cx="4427030" cy="73494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4400" b="1" dirty="0" err="1">
                <a:solidFill>
                  <a:srgbClr val="FF0E51"/>
                </a:solidFill>
                <a:latin typeface="Microsoft YaHei"/>
                <a:ea typeface="Microsoft YaHei"/>
              </a:rPr>
              <a:t>感谢欣赏</a:t>
            </a:r>
            <a:r>
              <a:rPr lang="zh-CN" altLang="en-US" sz="4400" b="1" dirty="0">
                <a:solidFill>
                  <a:srgbClr val="FF0E51"/>
                </a:solidFill>
                <a:latin typeface="Microsoft YaHei"/>
                <a:ea typeface="Microsoft YaHei"/>
              </a:rPr>
              <a:t>！</a:t>
            </a:r>
            <a:endParaRPr lang="en-US" sz="1100" dirty="0"/>
          </a:p>
        </p:txBody>
      </p:sp>
      <p:sp>
        <p:nvSpPr>
          <p:cNvPr id="3" name="文本框 2"/>
          <p:cNvSpPr txBox="1"/>
          <p:nvPr/>
        </p:nvSpPr>
        <p:spPr>
          <a:xfrm>
            <a:off x="8750300" y="4013200"/>
            <a:ext cx="3068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181830249 </a:t>
            </a:r>
            <a:r>
              <a:rPr lang="zh-CN" altLang="en-US" dirty="0">
                <a:solidFill>
                  <a:schemeClr val="bg1"/>
                </a:solidFill>
              </a:rPr>
              <a:t>张卓楠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181830154 </a:t>
            </a:r>
            <a:r>
              <a:rPr lang="zh-CN" altLang="en-US" dirty="0">
                <a:solidFill>
                  <a:schemeClr val="bg1"/>
                </a:solidFill>
              </a:rPr>
              <a:t>邱星曜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181250153 </a:t>
            </a:r>
            <a:r>
              <a:rPr lang="zh-CN" altLang="en-US" dirty="0">
                <a:solidFill>
                  <a:schemeClr val="bg1"/>
                </a:solidFill>
              </a:rPr>
              <a:t>巫夷</a:t>
            </a:r>
          </a:p>
        </p:txBody>
      </p:sp>
    </p:spTree>
    <p:custDataLst>
      <p:tags r:id="rId1"/>
    </p:custDataLst>
  </p:cSld>
  <p:clrMapOvr>
    <a:masterClrMapping/>
  </p:clrMapOvr>
  <p:transition spd="med" advTm="54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1"/>
          <p:cNvSpPr/>
          <p:nvPr/>
        </p:nvSpPr>
        <p:spPr>
          <a:xfrm>
            <a:off x="-698500" y="355600"/>
            <a:ext cx="12393213" cy="284829"/>
          </a:xfrm>
          <a:custGeom>
            <a:avLst/>
            <a:gdLst/>
            <a:ahLst/>
            <a:cxnLst/>
            <a:rect l="l" t="t" r="r" b="b"/>
            <a:pathLst>
              <a:path w="12393213" h="284829">
                <a:moveTo>
                  <a:pt x="0" y="0"/>
                </a:moveTo>
                <a:lnTo>
                  <a:pt x="12393213" y="0"/>
                </a:lnTo>
                <a:lnTo>
                  <a:pt x="12393213" y="284829"/>
                </a:lnTo>
                <a:lnTo>
                  <a:pt x="0" y="28482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9" name="Freeform 2"/>
          <p:cNvSpPr/>
          <p:nvPr/>
        </p:nvSpPr>
        <p:spPr>
          <a:xfrm>
            <a:off x="-342900" y="279400"/>
            <a:ext cx="2131675" cy="445965"/>
          </a:xfrm>
          <a:custGeom>
            <a:avLst/>
            <a:gdLst/>
            <a:ahLst/>
            <a:cxnLst/>
            <a:rect l="l" t="t" r="r" b="b"/>
            <a:pathLst>
              <a:path w="2131675" h="445965">
                <a:moveTo>
                  <a:pt x="1984410" y="0"/>
                </a:moveTo>
                <a:lnTo>
                  <a:pt x="2131675" y="0"/>
                </a:lnTo>
                <a:lnTo>
                  <a:pt x="1859570" y="445965"/>
                </a:lnTo>
                <a:lnTo>
                  <a:pt x="1712305" y="445965"/>
                </a:lnTo>
                <a:lnTo>
                  <a:pt x="1984410" y="0"/>
                </a:lnTo>
                <a:lnTo>
                  <a:pt x="1984410" y="0"/>
                </a:lnTo>
                <a:close/>
                <a:moveTo>
                  <a:pt x="1753941" y="0"/>
                </a:moveTo>
                <a:lnTo>
                  <a:pt x="1901189" y="0"/>
                </a:lnTo>
                <a:lnTo>
                  <a:pt x="1629100" y="445965"/>
                </a:lnTo>
                <a:lnTo>
                  <a:pt x="1481835" y="445965"/>
                </a:lnTo>
                <a:lnTo>
                  <a:pt x="1753941" y="0"/>
                </a:lnTo>
                <a:lnTo>
                  <a:pt x="1753941" y="0"/>
                </a:lnTo>
                <a:close/>
                <a:moveTo>
                  <a:pt x="1523455" y="0"/>
                </a:moveTo>
                <a:lnTo>
                  <a:pt x="1670719" y="0"/>
                </a:lnTo>
                <a:lnTo>
                  <a:pt x="1398614" y="445965"/>
                </a:lnTo>
                <a:lnTo>
                  <a:pt x="1251366" y="445965"/>
                </a:lnTo>
                <a:lnTo>
                  <a:pt x="1523455" y="0"/>
                </a:lnTo>
                <a:lnTo>
                  <a:pt x="1523455" y="0"/>
                </a:lnTo>
                <a:close/>
                <a:moveTo>
                  <a:pt x="1292985" y="0"/>
                </a:moveTo>
                <a:lnTo>
                  <a:pt x="1440249" y="0"/>
                </a:lnTo>
                <a:lnTo>
                  <a:pt x="1168144" y="445965"/>
                </a:lnTo>
                <a:lnTo>
                  <a:pt x="1020887" y="445965"/>
                </a:lnTo>
                <a:lnTo>
                  <a:pt x="1292985" y="0"/>
                </a:lnTo>
                <a:lnTo>
                  <a:pt x="1292985" y="0"/>
                </a:lnTo>
                <a:close/>
                <a:moveTo>
                  <a:pt x="1062514" y="0"/>
                </a:moveTo>
                <a:lnTo>
                  <a:pt x="1209778" y="0"/>
                </a:lnTo>
                <a:lnTo>
                  <a:pt x="937674" y="445965"/>
                </a:lnTo>
                <a:lnTo>
                  <a:pt x="790410" y="445965"/>
                </a:lnTo>
                <a:lnTo>
                  <a:pt x="1062514" y="0"/>
                </a:lnTo>
                <a:lnTo>
                  <a:pt x="1062514" y="0"/>
                </a:lnTo>
                <a:close/>
                <a:moveTo>
                  <a:pt x="272105" y="0"/>
                </a:moveTo>
                <a:lnTo>
                  <a:pt x="391487" y="0"/>
                </a:lnTo>
                <a:lnTo>
                  <a:pt x="419370" y="0"/>
                </a:lnTo>
                <a:lnTo>
                  <a:pt x="519476" y="0"/>
                </a:lnTo>
                <a:lnTo>
                  <a:pt x="538742" y="0"/>
                </a:lnTo>
                <a:lnTo>
                  <a:pt x="584673" y="0"/>
                </a:lnTo>
                <a:lnTo>
                  <a:pt x="666732" y="0"/>
                </a:lnTo>
                <a:lnTo>
                  <a:pt x="704055" y="0"/>
                </a:lnTo>
                <a:lnTo>
                  <a:pt x="731938" y="0"/>
                </a:lnTo>
                <a:lnTo>
                  <a:pt x="832044" y="0"/>
                </a:lnTo>
                <a:lnTo>
                  <a:pt x="851318" y="0"/>
                </a:lnTo>
                <a:lnTo>
                  <a:pt x="979308" y="0"/>
                </a:lnTo>
                <a:lnTo>
                  <a:pt x="707204" y="445965"/>
                </a:lnTo>
                <a:lnTo>
                  <a:pt x="579214" y="445965"/>
                </a:lnTo>
                <a:lnTo>
                  <a:pt x="559940" y="445965"/>
                </a:lnTo>
                <a:lnTo>
                  <a:pt x="459833" y="445965"/>
                </a:lnTo>
                <a:lnTo>
                  <a:pt x="431950" y="445965"/>
                </a:lnTo>
                <a:lnTo>
                  <a:pt x="394628" y="445965"/>
                </a:lnTo>
                <a:lnTo>
                  <a:pt x="312576" y="445965"/>
                </a:lnTo>
                <a:lnTo>
                  <a:pt x="266638" y="445965"/>
                </a:lnTo>
                <a:lnTo>
                  <a:pt x="247372" y="445965"/>
                </a:lnTo>
                <a:lnTo>
                  <a:pt x="147265" y="445965"/>
                </a:lnTo>
                <a:lnTo>
                  <a:pt x="119382" y="445965"/>
                </a:lnTo>
                <a:lnTo>
                  <a:pt x="0" y="445965"/>
                </a:lnTo>
                <a:lnTo>
                  <a:pt x="272105" y="0"/>
                </a:lnTo>
                <a:lnTo>
                  <a:pt x="272105" y="0"/>
                </a:lnTo>
                <a:close/>
              </a:path>
            </a:pathLst>
          </a:custGeom>
          <a:solidFill>
            <a:srgbClr val="FF0E5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0" name="TextBox 3"/>
          <p:cNvSpPr txBox="1"/>
          <p:nvPr/>
        </p:nvSpPr>
        <p:spPr>
          <a:xfrm>
            <a:off x="2781300" y="976689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为什么抖音可以短视频称王？</a:t>
            </a:r>
            <a:endParaRPr lang="en-US" sz="1100" dirty="0"/>
          </a:p>
        </p:txBody>
      </p:sp>
      <p:pic>
        <p:nvPicPr>
          <p:cNvPr id="12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3822700"/>
            <a:ext cx="3846578" cy="2681455"/>
          </a:xfrm>
          <a:prstGeom prst="rect">
            <a:avLst/>
          </a:prstGeom>
        </p:spPr>
      </p:pic>
      <p:sp>
        <p:nvSpPr>
          <p:cNvPr id="122" name="Freeform 5"/>
          <p:cNvSpPr/>
          <p:nvPr/>
        </p:nvSpPr>
        <p:spPr>
          <a:xfrm>
            <a:off x="2400300" y="2413000"/>
            <a:ext cx="6701847" cy="4817288"/>
          </a:xfrm>
          <a:custGeom>
            <a:avLst/>
            <a:gdLst/>
            <a:ahLst/>
            <a:cxnLst/>
            <a:rect l="l" t="t" r="r" b="b"/>
            <a:pathLst>
              <a:path w="6701847" h="4817288">
                <a:moveTo>
                  <a:pt x="0" y="0"/>
                </a:moveTo>
                <a:lnTo>
                  <a:pt x="6701847" y="0"/>
                </a:lnTo>
                <a:lnTo>
                  <a:pt x="6701847" y="4817288"/>
                </a:lnTo>
                <a:lnTo>
                  <a:pt x="0" y="4817288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2700">
            <a:solidFill>
              <a:srgbClr val="F8F8F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grpSp>
        <p:nvGrpSpPr>
          <p:cNvPr id="123" name="Group 6"/>
          <p:cNvGrpSpPr/>
          <p:nvPr/>
        </p:nvGrpSpPr>
        <p:grpSpPr>
          <a:xfrm>
            <a:off x="2260366" y="4069499"/>
            <a:ext cx="292060" cy="305994"/>
            <a:chOff x="2260366" y="4069499"/>
            <a:chExt cx="292060" cy="305994"/>
          </a:xfrm>
        </p:grpSpPr>
        <p:sp>
          <p:nvSpPr>
            <p:cNvPr id="124" name="Freeform 123"/>
            <p:cNvSpPr/>
            <p:nvPr/>
          </p:nvSpPr>
          <p:spPr>
            <a:xfrm>
              <a:off x="2260366" y="4069499"/>
              <a:ext cx="292060" cy="305994"/>
            </a:xfrm>
            <a:custGeom>
              <a:avLst/>
              <a:gdLst/>
              <a:ahLst/>
              <a:cxnLst/>
              <a:rect l="l" t="t" r="r" b="b"/>
              <a:pathLst>
                <a:path w="292060" h="305994">
                  <a:moveTo>
                    <a:pt x="234" y="152997"/>
                  </a:moveTo>
                  <a:cubicBezTo>
                    <a:pt x="0" y="100754"/>
                    <a:pt x="27738" y="52379"/>
                    <a:pt x="72943" y="26190"/>
                  </a:cubicBezTo>
                  <a:cubicBezTo>
                    <a:pt x="118149" y="0"/>
                    <a:pt x="173912" y="0"/>
                    <a:pt x="219117" y="26190"/>
                  </a:cubicBezTo>
                  <a:cubicBezTo>
                    <a:pt x="264323" y="52379"/>
                    <a:pt x="292060" y="100754"/>
                    <a:pt x="291827" y="152997"/>
                  </a:cubicBezTo>
                  <a:cubicBezTo>
                    <a:pt x="292060" y="205241"/>
                    <a:pt x="264323" y="253616"/>
                    <a:pt x="219117" y="279805"/>
                  </a:cubicBezTo>
                  <a:cubicBezTo>
                    <a:pt x="173912" y="305994"/>
                    <a:pt x="118149" y="305994"/>
                    <a:pt x="72943" y="279805"/>
                  </a:cubicBezTo>
                  <a:cubicBezTo>
                    <a:pt x="27738" y="253616"/>
                    <a:pt x="0" y="205241"/>
                    <a:pt x="234" y="152997"/>
                  </a:cubicBezTo>
                  <a:close/>
                </a:path>
              </a:pathLst>
            </a:custGeom>
            <a:solidFill>
              <a:srgbClr val="42464B">
                <a:alpha val="32156"/>
              </a:srgbClr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2323965" y="4136044"/>
              <a:ext cx="168544" cy="176586"/>
            </a:xfrm>
            <a:custGeom>
              <a:avLst/>
              <a:gdLst/>
              <a:ahLst/>
              <a:cxnLst/>
              <a:rect l="l" t="t" r="r" b="b"/>
              <a:pathLst>
                <a:path w="168544" h="176586">
                  <a:moveTo>
                    <a:pt x="135" y="88293"/>
                  </a:moveTo>
                  <a:cubicBezTo>
                    <a:pt x="0" y="58144"/>
                    <a:pt x="16007" y="30228"/>
                    <a:pt x="42095" y="15114"/>
                  </a:cubicBezTo>
                  <a:cubicBezTo>
                    <a:pt x="68182" y="0"/>
                    <a:pt x="100362" y="0"/>
                    <a:pt x="126450" y="15114"/>
                  </a:cubicBezTo>
                  <a:cubicBezTo>
                    <a:pt x="152538" y="30228"/>
                    <a:pt x="168544" y="58144"/>
                    <a:pt x="168410" y="88293"/>
                  </a:cubicBezTo>
                  <a:cubicBezTo>
                    <a:pt x="168544" y="118442"/>
                    <a:pt x="152538" y="146359"/>
                    <a:pt x="126450" y="161473"/>
                  </a:cubicBezTo>
                  <a:cubicBezTo>
                    <a:pt x="100362" y="176586"/>
                    <a:pt x="68182" y="176586"/>
                    <a:pt x="42095" y="161473"/>
                  </a:cubicBezTo>
                  <a:cubicBezTo>
                    <a:pt x="16007" y="146359"/>
                    <a:pt x="0" y="118442"/>
                    <a:pt x="135" y="88293"/>
                  </a:cubicBezTo>
                  <a:close/>
                </a:path>
              </a:pathLst>
            </a:custGeom>
            <a:solidFill>
              <a:srgbClr val="42464B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sp>
        <p:nvSpPr>
          <p:cNvPr id="126" name="TextBox 7"/>
          <p:cNvSpPr txBox="1"/>
          <p:nvPr/>
        </p:nvSpPr>
        <p:spPr>
          <a:xfrm>
            <a:off x="2654300" y="4073604"/>
            <a:ext cx="1085138" cy="28559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1600" b="1" dirty="0">
                <a:solidFill>
                  <a:srgbClr val="FF0E51"/>
                </a:solidFill>
                <a:latin typeface="Microsoft YaHei"/>
                <a:ea typeface="Microsoft YaHei"/>
              </a:rPr>
              <a:t>音乐节奏</a:t>
            </a:r>
            <a:endParaRPr lang="en-US" sz="1100" dirty="0"/>
          </a:p>
        </p:txBody>
      </p:sp>
      <p:grpSp>
        <p:nvGrpSpPr>
          <p:cNvPr id="127" name="Group 8"/>
          <p:cNvGrpSpPr/>
          <p:nvPr/>
        </p:nvGrpSpPr>
        <p:grpSpPr>
          <a:xfrm>
            <a:off x="4139966" y="2266099"/>
            <a:ext cx="292060" cy="305994"/>
            <a:chOff x="4139966" y="2266099"/>
            <a:chExt cx="292060" cy="305994"/>
          </a:xfrm>
        </p:grpSpPr>
        <p:sp>
          <p:nvSpPr>
            <p:cNvPr id="128" name="Freeform 127"/>
            <p:cNvSpPr/>
            <p:nvPr/>
          </p:nvSpPr>
          <p:spPr>
            <a:xfrm>
              <a:off x="4139966" y="2266099"/>
              <a:ext cx="292060" cy="305994"/>
            </a:xfrm>
            <a:custGeom>
              <a:avLst/>
              <a:gdLst/>
              <a:ahLst/>
              <a:cxnLst/>
              <a:rect l="l" t="t" r="r" b="b"/>
              <a:pathLst>
                <a:path w="292060" h="305994">
                  <a:moveTo>
                    <a:pt x="234" y="152997"/>
                  </a:moveTo>
                  <a:cubicBezTo>
                    <a:pt x="0" y="100754"/>
                    <a:pt x="27738" y="52379"/>
                    <a:pt x="72943" y="26190"/>
                  </a:cubicBezTo>
                  <a:cubicBezTo>
                    <a:pt x="118149" y="0"/>
                    <a:pt x="173912" y="0"/>
                    <a:pt x="219117" y="26190"/>
                  </a:cubicBezTo>
                  <a:cubicBezTo>
                    <a:pt x="264323" y="52379"/>
                    <a:pt x="292060" y="100754"/>
                    <a:pt x="291827" y="152997"/>
                  </a:cubicBezTo>
                  <a:cubicBezTo>
                    <a:pt x="292060" y="205241"/>
                    <a:pt x="264323" y="253616"/>
                    <a:pt x="219117" y="279805"/>
                  </a:cubicBezTo>
                  <a:cubicBezTo>
                    <a:pt x="173912" y="305994"/>
                    <a:pt x="118149" y="305994"/>
                    <a:pt x="72943" y="279805"/>
                  </a:cubicBezTo>
                  <a:cubicBezTo>
                    <a:pt x="27738" y="253616"/>
                    <a:pt x="0" y="205241"/>
                    <a:pt x="234" y="152997"/>
                  </a:cubicBezTo>
                  <a:close/>
                </a:path>
              </a:pathLst>
            </a:custGeom>
            <a:solidFill>
              <a:srgbClr val="42464B">
                <a:alpha val="32156"/>
              </a:srgbClr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4203565" y="2332644"/>
              <a:ext cx="168544" cy="176586"/>
            </a:xfrm>
            <a:custGeom>
              <a:avLst/>
              <a:gdLst/>
              <a:ahLst/>
              <a:cxnLst/>
              <a:rect l="l" t="t" r="r" b="b"/>
              <a:pathLst>
                <a:path w="168544" h="176586">
                  <a:moveTo>
                    <a:pt x="135" y="88293"/>
                  </a:moveTo>
                  <a:cubicBezTo>
                    <a:pt x="0" y="58144"/>
                    <a:pt x="16007" y="30228"/>
                    <a:pt x="42095" y="15114"/>
                  </a:cubicBezTo>
                  <a:cubicBezTo>
                    <a:pt x="68182" y="0"/>
                    <a:pt x="100362" y="0"/>
                    <a:pt x="126450" y="15114"/>
                  </a:cubicBezTo>
                  <a:cubicBezTo>
                    <a:pt x="152538" y="30228"/>
                    <a:pt x="168544" y="58144"/>
                    <a:pt x="168410" y="88293"/>
                  </a:cubicBezTo>
                  <a:cubicBezTo>
                    <a:pt x="168544" y="118442"/>
                    <a:pt x="152538" y="146359"/>
                    <a:pt x="126450" y="161473"/>
                  </a:cubicBezTo>
                  <a:cubicBezTo>
                    <a:pt x="100362" y="176586"/>
                    <a:pt x="68182" y="176586"/>
                    <a:pt x="42095" y="161473"/>
                  </a:cubicBezTo>
                  <a:cubicBezTo>
                    <a:pt x="16007" y="146359"/>
                    <a:pt x="0" y="118442"/>
                    <a:pt x="135" y="88293"/>
                  </a:cubicBezTo>
                  <a:close/>
                </a:path>
              </a:pathLst>
            </a:custGeom>
            <a:solidFill>
              <a:srgbClr val="42464B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grpSp>
        <p:nvGrpSpPr>
          <p:cNvPr id="130" name="Group 9"/>
          <p:cNvGrpSpPr/>
          <p:nvPr/>
        </p:nvGrpSpPr>
        <p:grpSpPr>
          <a:xfrm>
            <a:off x="6921266" y="2266099"/>
            <a:ext cx="292060" cy="305994"/>
            <a:chOff x="6921266" y="2266099"/>
            <a:chExt cx="292060" cy="305994"/>
          </a:xfrm>
        </p:grpSpPr>
        <p:sp>
          <p:nvSpPr>
            <p:cNvPr id="131" name="Freeform 130"/>
            <p:cNvSpPr/>
            <p:nvPr/>
          </p:nvSpPr>
          <p:spPr>
            <a:xfrm>
              <a:off x="6921266" y="2266099"/>
              <a:ext cx="292060" cy="305994"/>
            </a:xfrm>
            <a:custGeom>
              <a:avLst/>
              <a:gdLst/>
              <a:ahLst/>
              <a:cxnLst/>
              <a:rect l="l" t="t" r="r" b="b"/>
              <a:pathLst>
                <a:path w="292060" h="305994">
                  <a:moveTo>
                    <a:pt x="234" y="152997"/>
                  </a:moveTo>
                  <a:cubicBezTo>
                    <a:pt x="0" y="100754"/>
                    <a:pt x="27738" y="52379"/>
                    <a:pt x="72943" y="26190"/>
                  </a:cubicBezTo>
                  <a:cubicBezTo>
                    <a:pt x="118149" y="0"/>
                    <a:pt x="173912" y="0"/>
                    <a:pt x="219117" y="26190"/>
                  </a:cubicBezTo>
                  <a:cubicBezTo>
                    <a:pt x="264323" y="52379"/>
                    <a:pt x="292060" y="100754"/>
                    <a:pt x="291827" y="152997"/>
                  </a:cubicBezTo>
                  <a:cubicBezTo>
                    <a:pt x="292060" y="205241"/>
                    <a:pt x="264323" y="253616"/>
                    <a:pt x="219117" y="279805"/>
                  </a:cubicBezTo>
                  <a:cubicBezTo>
                    <a:pt x="173912" y="305994"/>
                    <a:pt x="118149" y="305994"/>
                    <a:pt x="72943" y="279805"/>
                  </a:cubicBezTo>
                  <a:cubicBezTo>
                    <a:pt x="27738" y="253616"/>
                    <a:pt x="0" y="205241"/>
                    <a:pt x="234" y="152997"/>
                  </a:cubicBezTo>
                  <a:close/>
                </a:path>
              </a:pathLst>
            </a:custGeom>
            <a:solidFill>
              <a:srgbClr val="42464B">
                <a:alpha val="32156"/>
              </a:srgbClr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984865" y="2332644"/>
              <a:ext cx="168544" cy="176586"/>
            </a:xfrm>
            <a:custGeom>
              <a:avLst/>
              <a:gdLst/>
              <a:ahLst/>
              <a:cxnLst/>
              <a:rect l="l" t="t" r="r" b="b"/>
              <a:pathLst>
                <a:path w="168544" h="176586">
                  <a:moveTo>
                    <a:pt x="135" y="88293"/>
                  </a:moveTo>
                  <a:cubicBezTo>
                    <a:pt x="0" y="58144"/>
                    <a:pt x="16007" y="30228"/>
                    <a:pt x="42095" y="15114"/>
                  </a:cubicBezTo>
                  <a:cubicBezTo>
                    <a:pt x="68182" y="0"/>
                    <a:pt x="100362" y="0"/>
                    <a:pt x="126450" y="15114"/>
                  </a:cubicBezTo>
                  <a:cubicBezTo>
                    <a:pt x="152538" y="30228"/>
                    <a:pt x="168544" y="58144"/>
                    <a:pt x="168410" y="88293"/>
                  </a:cubicBezTo>
                  <a:cubicBezTo>
                    <a:pt x="168544" y="118442"/>
                    <a:pt x="152538" y="146359"/>
                    <a:pt x="126450" y="161473"/>
                  </a:cubicBezTo>
                  <a:cubicBezTo>
                    <a:pt x="100362" y="176586"/>
                    <a:pt x="68182" y="176586"/>
                    <a:pt x="42095" y="161473"/>
                  </a:cubicBezTo>
                  <a:cubicBezTo>
                    <a:pt x="16007" y="146359"/>
                    <a:pt x="0" y="118442"/>
                    <a:pt x="135" y="88293"/>
                  </a:cubicBezTo>
                  <a:close/>
                </a:path>
              </a:pathLst>
            </a:custGeom>
            <a:solidFill>
              <a:srgbClr val="42464B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sp>
        <p:nvSpPr>
          <p:cNvPr id="133" name="TextBox 10"/>
          <p:cNvSpPr txBox="1"/>
          <p:nvPr/>
        </p:nvSpPr>
        <p:spPr>
          <a:xfrm>
            <a:off x="3886200" y="1860305"/>
            <a:ext cx="806894" cy="26718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1600" b="1" dirty="0">
                <a:solidFill>
                  <a:srgbClr val="FF0E51"/>
                </a:solidFill>
                <a:latin typeface="Microsoft YaHei"/>
                <a:ea typeface="Microsoft YaHei"/>
              </a:rPr>
              <a:t>碎片化</a:t>
            </a:r>
            <a:endParaRPr lang="en-US" sz="1100" dirty="0"/>
          </a:p>
        </p:txBody>
      </p:sp>
      <p:sp>
        <p:nvSpPr>
          <p:cNvPr id="134" name="TextBox 11"/>
          <p:cNvSpPr txBox="1"/>
          <p:nvPr/>
        </p:nvSpPr>
        <p:spPr>
          <a:xfrm>
            <a:off x="6553707" y="1849486"/>
            <a:ext cx="1027178" cy="28559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1600" b="1" dirty="0">
                <a:solidFill>
                  <a:srgbClr val="FF0E51"/>
                </a:solidFill>
                <a:latin typeface="Microsoft YaHei"/>
                <a:ea typeface="Microsoft YaHei"/>
              </a:rPr>
              <a:t>推荐机制</a:t>
            </a:r>
            <a:endParaRPr lang="en-US" sz="1100" dirty="0"/>
          </a:p>
        </p:txBody>
      </p:sp>
      <p:grpSp>
        <p:nvGrpSpPr>
          <p:cNvPr id="135" name="Group 12"/>
          <p:cNvGrpSpPr/>
          <p:nvPr/>
        </p:nvGrpSpPr>
        <p:grpSpPr>
          <a:xfrm>
            <a:off x="8978666" y="4069499"/>
            <a:ext cx="292060" cy="305994"/>
            <a:chOff x="8978666" y="4069499"/>
            <a:chExt cx="292060" cy="305994"/>
          </a:xfrm>
        </p:grpSpPr>
        <p:sp>
          <p:nvSpPr>
            <p:cNvPr id="136" name="Freeform 135"/>
            <p:cNvSpPr/>
            <p:nvPr/>
          </p:nvSpPr>
          <p:spPr>
            <a:xfrm>
              <a:off x="8978666" y="4069499"/>
              <a:ext cx="292060" cy="305994"/>
            </a:xfrm>
            <a:custGeom>
              <a:avLst/>
              <a:gdLst/>
              <a:ahLst/>
              <a:cxnLst/>
              <a:rect l="l" t="t" r="r" b="b"/>
              <a:pathLst>
                <a:path w="292060" h="305994">
                  <a:moveTo>
                    <a:pt x="234" y="152997"/>
                  </a:moveTo>
                  <a:cubicBezTo>
                    <a:pt x="0" y="100754"/>
                    <a:pt x="27738" y="52379"/>
                    <a:pt x="72943" y="26190"/>
                  </a:cubicBezTo>
                  <a:cubicBezTo>
                    <a:pt x="118149" y="0"/>
                    <a:pt x="173912" y="0"/>
                    <a:pt x="219117" y="26190"/>
                  </a:cubicBezTo>
                  <a:cubicBezTo>
                    <a:pt x="264323" y="52379"/>
                    <a:pt x="292060" y="100754"/>
                    <a:pt x="291827" y="152997"/>
                  </a:cubicBezTo>
                  <a:cubicBezTo>
                    <a:pt x="292060" y="205241"/>
                    <a:pt x="264323" y="253616"/>
                    <a:pt x="219117" y="279805"/>
                  </a:cubicBezTo>
                  <a:cubicBezTo>
                    <a:pt x="173912" y="305994"/>
                    <a:pt x="118149" y="305994"/>
                    <a:pt x="72943" y="279805"/>
                  </a:cubicBezTo>
                  <a:cubicBezTo>
                    <a:pt x="27738" y="253616"/>
                    <a:pt x="0" y="205241"/>
                    <a:pt x="234" y="152997"/>
                  </a:cubicBezTo>
                  <a:close/>
                </a:path>
              </a:pathLst>
            </a:custGeom>
            <a:solidFill>
              <a:srgbClr val="42464B">
                <a:alpha val="32156"/>
              </a:srgbClr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9042265" y="4136044"/>
              <a:ext cx="168544" cy="176586"/>
            </a:xfrm>
            <a:custGeom>
              <a:avLst/>
              <a:gdLst/>
              <a:ahLst/>
              <a:cxnLst/>
              <a:rect l="l" t="t" r="r" b="b"/>
              <a:pathLst>
                <a:path w="168544" h="176586">
                  <a:moveTo>
                    <a:pt x="135" y="88293"/>
                  </a:moveTo>
                  <a:cubicBezTo>
                    <a:pt x="0" y="58144"/>
                    <a:pt x="16007" y="30228"/>
                    <a:pt x="42095" y="15114"/>
                  </a:cubicBezTo>
                  <a:cubicBezTo>
                    <a:pt x="68182" y="0"/>
                    <a:pt x="100362" y="0"/>
                    <a:pt x="126450" y="15114"/>
                  </a:cubicBezTo>
                  <a:cubicBezTo>
                    <a:pt x="152538" y="30228"/>
                    <a:pt x="168544" y="58144"/>
                    <a:pt x="168410" y="88293"/>
                  </a:cubicBezTo>
                  <a:cubicBezTo>
                    <a:pt x="168544" y="118442"/>
                    <a:pt x="152538" y="146359"/>
                    <a:pt x="126450" y="161473"/>
                  </a:cubicBezTo>
                  <a:cubicBezTo>
                    <a:pt x="100362" y="176586"/>
                    <a:pt x="68182" y="176586"/>
                    <a:pt x="42095" y="161473"/>
                  </a:cubicBezTo>
                  <a:cubicBezTo>
                    <a:pt x="16007" y="146359"/>
                    <a:pt x="0" y="118442"/>
                    <a:pt x="135" y="88293"/>
                  </a:cubicBezTo>
                  <a:close/>
                </a:path>
              </a:pathLst>
            </a:custGeom>
            <a:solidFill>
              <a:srgbClr val="42464B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sp>
        <p:nvSpPr>
          <p:cNvPr id="138" name="TextBox 13"/>
          <p:cNvSpPr txBox="1"/>
          <p:nvPr/>
        </p:nvSpPr>
        <p:spPr>
          <a:xfrm>
            <a:off x="7694678" y="4095505"/>
            <a:ext cx="1176716" cy="26718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 latinLnBrk="1">
              <a:lnSpc>
                <a:spcPct val="116199"/>
              </a:lnSpc>
            </a:pPr>
            <a:r>
              <a:rPr lang="zh-CN" altLang="en-US" sz="1600" b="1" dirty="0">
                <a:solidFill>
                  <a:srgbClr val="FF0E51"/>
                </a:solidFill>
                <a:latin typeface="Microsoft YaHei"/>
                <a:ea typeface="Microsoft YaHei"/>
              </a:rPr>
              <a:t>快速变现</a:t>
            </a:r>
            <a:endParaRPr lang="en-US" sz="1100" dirty="0"/>
          </a:p>
        </p:txBody>
      </p:sp>
      <p:sp>
        <p:nvSpPr>
          <p:cNvPr id="139" name="TextBox 14"/>
          <p:cNvSpPr txBox="1"/>
          <p:nvPr/>
        </p:nvSpPr>
        <p:spPr>
          <a:xfrm>
            <a:off x="706628" y="3896841"/>
            <a:ext cx="1431480" cy="64267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r" latinLnBrk="1">
              <a:lnSpc>
                <a:spcPct val="116199"/>
              </a:lnSpc>
            </a:pPr>
            <a:r>
              <a:rPr lang="zh-CN" altLang="en-US" sz="1200" dirty="0">
                <a:solidFill>
                  <a:srgbClr val="42464B"/>
                </a:solidFill>
                <a:latin typeface="Microsoft YaHei"/>
                <a:ea typeface="Microsoft YaHei"/>
              </a:rPr>
              <a:t>节奏明快的</a:t>
            </a:r>
            <a:r>
              <a:rPr lang="en-US" altLang="zh-CN" sz="1200" dirty="0">
                <a:solidFill>
                  <a:srgbClr val="42464B"/>
                </a:solidFill>
                <a:latin typeface="Microsoft YaHei"/>
                <a:ea typeface="Microsoft YaHei"/>
              </a:rPr>
              <a:t>BGM</a:t>
            </a:r>
          </a:p>
          <a:p>
            <a:pPr algn="r" latinLnBrk="1">
              <a:lnSpc>
                <a:spcPct val="116199"/>
              </a:lnSpc>
            </a:pPr>
            <a:r>
              <a:rPr lang="zh-CN" altLang="en-US" sz="1200" b="0" dirty="0">
                <a:solidFill>
                  <a:srgbClr val="42464B"/>
                </a:solidFill>
                <a:latin typeface="Microsoft YaHei"/>
                <a:ea typeface="Microsoft YaHei"/>
              </a:rPr>
              <a:t>快速抓住用户</a:t>
            </a:r>
            <a:endParaRPr lang="en-US" altLang="zh-CN" sz="1200" b="0" dirty="0">
              <a:solidFill>
                <a:srgbClr val="42464B"/>
              </a:solidFill>
              <a:latin typeface="Microsoft YaHei"/>
              <a:ea typeface="Microsoft YaHei"/>
            </a:endParaRPr>
          </a:p>
          <a:p>
            <a:pPr algn="r" latinLnBrk="1">
              <a:lnSpc>
                <a:spcPct val="116199"/>
              </a:lnSpc>
            </a:pPr>
            <a:r>
              <a:rPr lang="zh-CN" altLang="en-US" sz="1200" b="0" dirty="0">
                <a:solidFill>
                  <a:srgbClr val="42464B"/>
                </a:solidFill>
                <a:latin typeface="Microsoft YaHei"/>
                <a:ea typeface="Microsoft YaHei"/>
              </a:rPr>
              <a:t>无需过多铺垫</a:t>
            </a:r>
            <a:endParaRPr lang="en-US" sz="1200" b="0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140" name="TextBox 15"/>
          <p:cNvSpPr txBox="1"/>
          <p:nvPr/>
        </p:nvSpPr>
        <p:spPr>
          <a:xfrm>
            <a:off x="3594100" y="2645389"/>
            <a:ext cx="1386840" cy="411523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1200" dirty="0">
                <a:solidFill>
                  <a:srgbClr val="42464B"/>
                </a:solidFill>
                <a:latin typeface="Microsoft YaHei"/>
                <a:ea typeface="Microsoft YaHei"/>
              </a:rPr>
              <a:t>信息知识碎片化</a:t>
            </a:r>
            <a:endParaRPr lang="en-US" altLang="zh-CN" sz="1200" dirty="0">
              <a:solidFill>
                <a:srgbClr val="42464B"/>
              </a:solidFill>
              <a:latin typeface="Microsoft YaHei"/>
              <a:ea typeface="Microsoft YaHei"/>
            </a:endParaRPr>
          </a:p>
          <a:p>
            <a:pPr algn="ctr" latinLnBrk="1">
              <a:lnSpc>
                <a:spcPct val="116199"/>
              </a:lnSpc>
            </a:pPr>
            <a:r>
              <a:rPr lang="zh-CN" altLang="en-US" sz="1200" b="0" dirty="0">
                <a:solidFill>
                  <a:srgbClr val="42464B"/>
                </a:solidFill>
                <a:latin typeface="Microsoft YaHei"/>
                <a:ea typeface="Microsoft YaHei"/>
              </a:rPr>
              <a:t>刷动机制刺激</a:t>
            </a:r>
            <a:endParaRPr lang="en-US" sz="1200" b="0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141" name="TextBox 16"/>
          <p:cNvSpPr txBox="1"/>
          <p:nvPr/>
        </p:nvSpPr>
        <p:spPr>
          <a:xfrm>
            <a:off x="6350000" y="2645389"/>
            <a:ext cx="1458912" cy="411523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1200" b="0" dirty="0">
                <a:solidFill>
                  <a:srgbClr val="42464B"/>
                </a:solidFill>
                <a:latin typeface="Microsoft YaHei"/>
                <a:ea typeface="Microsoft YaHei"/>
              </a:rPr>
              <a:t>根据用户画像</a:t>
            </a:r>
            <a:endParaRPr lang="en-US" altLang="zh-CN" sz="1200" b="0" dirty="0">
              <a:solidFill>
                <a:srgbClr val="42464B"/>
              </a:solidFill>
              <a:latin typeface="Microsoft YaHei"/>
              <a:ea typeface="Microsoft YaHei"/>
            </a:endParaRPr>
          </a:p>
          <a:p>
            <a:pPr algn="ctr" latinLnBrk="1">
              <a:lnSpc>
                <a:spcPct val="116199"/>
              </a:lnSpc>
            </a:pPr>
            <a:r>
              <a:rPr lang="zh-CN" altLang="en-US" sz="1200" dirty="0">
                <a:solidFill>
                  <a:srgbClr val="42464B"/>
                </a:solidFill>
                <a:latin typeface="Microsoft YaHei"/>
                <a:ea typeface="Microsoft YaHei"/>
              </a:rPr>
              <a:t>优化推荐机制</a:t>
            </a:r>
            <a:endParaRPr lang="en-US" sz="1200" b="0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142" name="TextBox 17"/>
          <p:cNvSpPr txBox="1"/>
          <p:nvPr/>
        </p:nvSpPr>
        <p:spPr>
          <a:xfrm>
            <a:off x="9372600" y="3901413"/>
            <a:ext cx="1085469" cy="64267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1200" b="0" dirty="0">
                <a:solidFill>
                  <a:srgbClr val="42464B"/>
                </a:solidFill>
                <a:latin typeface="Microsoft YaHei"/>
                <a:ea typeface="Microsoft YaHei"/>
              </a:rPr>
              <a:t>广告费用收入</a:t>
            </a:r>
            <a:endParaRPr lang="en-US" altLang="zh-CN" sz="1200" b="0" dirty="0">
              <a:solidFill>
                <a:srgbClr val="42464B"/>
              </a:solidFill>
              <a:latin typeface="Microsoft YaHei"/>
              <a:ea typeface="Microsoft YaHei"/>
            </a:endParaRPr>
          </a:p>
          <a:p>
            <a:pPr algn="l" latinLnBrk="1">
              <a:lnSpc>
                <a:spcPct val="116199"/>
              </a:lnSpc>
            </a:pPr>
            <a:r>
              <a:rPr lang="zh-CN" altLang="en-US" sz="1200" dirty="0">
                <a:solidFill>
                  <a:srgbClr val="42464B"/>
                </a:solidFill>
                <a:latin typeface="Microsoft YaHei"/>
                <a:ea typeface="Microsoft YaHei"/>
              </a:rPr>
              <a:t>电商入住</a:t>
            </a:r>
            <a:endParaRPr lang="en-US" altLang="zh-CN" sz="1200" dirty="0">
              <a:solidFill>
                <a:srgbClr val="42464B"/>
              </a:solidFill>
              <a:latin typeface="Microsoft YaHei"/>
              <a:ea typeface="Microsoft YaHei"/>
            </a:endParaRPr>
          </a:p>
          <a:p>
            <a:pPr algn="l" latinLnBrk="1">
              <a:lnSpc>
                <a:spcPct val="116199"/>
              </a:lnSpc>
            </a:pPr>
            <a:r>
              <a:rPr lang="zh-CN" altLang="en-US" sz="1200" b="0" dirty="0">
                <a:solidFill>
                  <a:srgbClr val="42464B"/>
                </a:solidFill>
                <a:latin typeface="Microsoft YaHei"/>
                <a:ea typeface="Microsoft YaHei"/>
              </a:rPr>
              <a:t>带货</a:t>
            </a:r>
            <a:r>
              <a:rPr lang="en-US" altLang="zh-CN" sz="1200" dirty="0">
                <a:solidFill>
                  <a:srgbClr val="42464B"/>
                </a:solidFill>
                <a:latin typeface="Microsoft YaHei"/>
                <a:ea typeface="Microsoft YaHei"/>
              </a:rPr>
              <a:t>+</a:t>
            </a:r>
            <a:r>
              <a:rPr lang="zh-CN" altLang="en-US" sz="1200" dirty="0">
                <a:solidFill>
                  <a:srgbClr val="42464B"/>
                </a:solidFill>
                <a:latin typeface="Microsoft YaHei"/>
                <a:ea typeface="Microsoft YaHei"/>
              </a:rPr>
              <a:t>直播</a:t>
            </a:r>
            <a:endParaRPr lang="en-US" sz="1200" b="0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39103" y="412303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音乐</a:t>
            </a:r>
            <a:r>
              <a:rPr lang="en-US" altLang="zh-CN" b="1" dirty="0"/>
              <a:t>=</a:t>
            </a:r>
            <a:r>
              <a:rPr lang="zh-CN" altLang="en-US" b="1" dirty="0"/>
              <a:t>话术</a:t>
            </a:r>
            <a:r>
              <a:rPr lang="en-US" altLang="zh-CN" b="1" dirty="0"/>
              <a:t>+BGM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ransition spd="med" advTm="365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6" grpId="0" animBg="1"/>
      <p:bldP spid="127" grpId="0" animBg="1"/>
      <p:bldP spid="130" grpId="0" animBg="1"/>
      <p:bldP spid="133" grpId="0" animBg="1"/>
      <p:bldP spid="134" grpId="0" animBg="1"/>
      <p:bldP spid="135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"/>
          <p:cNvSpPr/>
          <p:nvPr/>
        </p:nvSpPr>
        <p:spPr>
          <a:xfrm>
            <a:off x="-698500" y="355600"/>
            <a:ext cx="12393213" cy="284829"/>
          </a:xfrm>
          <a:custGeom>
            <a:avLst/>
            <a:gdLst/>
            <a:ahLst/>
            <a:cxnLst/>
            <a:rect l="l" t="t" r="r" b="b"/>
            <a:pathLst>
              <a:path w="12393213" h="284829">
                <a:moveTo>
                  <a:pt x="0" y="0"/>
                </a:moveTo>
                <a:lnTo>
                  <a:pt x="12393213" y="0"/>
                </a:lnTo>
                <a:lnTo>
                  <a:pt x="12393213" y="284829"/>
                </a:lnTo>
                <a:lnTo>
                  <a:pt x="0" y="28482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4" name="Freeform 2"/>
          <p:cNvSpPr/>
          <p:nvPr/>
        </p:nvSpPr>
        <p:spPr>
          <a:xfrm>
            <a:off x="-342900" y="279400"/>
            <a:ext cx="2131675" cy="445965"/>
          </a:xfrm>
          <a:custGeom>
            <a:avLst/>
            <a:gdLst/>
            <a:ahLst/>
            <a:cxnLst/>
            <a:rect l="l" t="t" r="r" b="b"/>
            <a:pathLst>
              <a:path w="2131675" h="445965">
                <a:moveTo>
                  <a:pt x="1984410" y="0"/>
                </a:moveTo>
                <a:lnTo>
                  <a:pt x="2131675" y="0"/>
                </a:lnTo>
                <a:lnTo>
                  <a:pt x="1859570" y="445965"/>
                </a:lnTo>
                <a:lnTo>
                  <a:pt x="1712305" y="445965"/>
                </a:lnTo>
                <a:lnTo>
                  <a:pt x="1984410" y="0"/>
                </a:lnTo>
                <a:lnTo>
                  <a:pt x="1984410" y="0"/>
                </a:lnTo>
                <a:close/>
                <a:moveTo>
                  <a:pt x="1753941" y="0"/>
                </a:moveTo>
                <a:lnTo>
                  <a:pt x="1901189" y="0"/>
                </a:lnTo>
                <a:lnTo>
                  <a:pt x="1629100" y="445965"/>
                </a:lnTo>
                <a:lnTo>
                  <a:pt x="1481835" y="445965"/>
                </a:lnTo>
                <a:lnTo>
                  <a:pt x="1753941" y="0"/>
                </a:lnTo>
                <a:lnTo>
                  <a:pt x="1753941" y="0"/>
                </a:lnTo>
                <a:close/>
                <a:moveTo>
                  <a:pt x="1523455" y="0"/>
                </a:moveTo>
                <a:lnTo>
                  <a:pt x="1670719" y="0"/>
                </a:lnTo>
                <a:lnTo>
                  <a:pt x="1398614" y="445965"/>
                </a:lnTo>
                <a:lnTo>
                  <a:pt x="1251366" y="445965"/>
                </a:lnTo>
                <a:lnTo>
                  <a:pt x="1523455" y="0"/>
                </a:lnTo>
                <a:lnTo>
                  <a:pt x="1523455" y="0"/>
                </a:lnTo>
                <a:close/>
                <a:moveTo>
                  <a:pt x="1292985" y="0"/>
                </a:moveTo>
                <a:lnTo>
                  <a:pt x="1440249" y="0"/>
                </a:lnTo>
                <a:lnTo>
                  <a:pt x="1168144" y="445965"/>
                </a:lnTo>
                <a:lnTo>
                  <a:pt x="1020887" y="445965"/>
                </a:lnTo>
                <a:lnTo>
                  <a:pt x="1292985" y="0"/>
                </a:lnTo>
                <a:lnTo>
                  <a:pt x="1292985" y="0"/>
                </a:lnTo>
                <a:close/>
                <a:moveTo>
                  <a:pt x="1062514" y="0"/>
                </a:moveTo>
                <a:lnTo>
                  <a:pt x="1209778" y="0"/>
                </a:lnTo>
                <a:lnTo>
                  <a:pt x="937674" y="445965"/>
                </a:lnTo>
                <a:lnTo>
                  <a:pt x="790410" y="445965"/>
                </a:lnTo>
                <a:lnTo>
                  <a:pt x="1062514" y="0"/>
                </a:lnTo>
                <a:lnTo>
                  <a:pt x="1062514" y="0"/>
                </a:lnTo>
                <a:close/>
                <a:moveTo>
                  <a:pt x="272105" y="0"/>
                </a:moveTo>
                <a:lnTo>
                  <a:pt x="391487" y="0"/>
                </a:lnTo>
                <a:lnTo>
                  <a:pt x="419370" y="0"/>
                </a:lnTo>
                <a:lnTo>
                  <a:pt x="519476" y="0"/>
                </a:lnTo>
                <a:lnTo>
                  <a:pt x="538742" y="0"/>
                </a:lnTo>
                <a:lnTo>
                  <a:pt x="584673" y="0"/>
                </a:lnTo>
                <a:lnTo>
                  <a:pt x="666732" y="0"/>
                </a:lnTo>
                <a:lnTo>
                  <a:pt x="704055" y="0"/>
                </a:lnTo>
                <a:lnTo>
                  <a:pt x="731938" y="0"/>
                </a:lnTo>
                <a:lnTo>
                  <a:pt x="832044" y="0"/>
                </a:lnTo>
                <a:lnTo>
                  <a:pt x="851318" y="0"/>
                </a:lnTo>
                <a:lnTo>
                  <a:pt x="979308" y="0"/>
                </a:lnTo>
                <a:lnTo>
                  <a:pt x="707204" y="445965"/>
                </a:lnTo>
                <a:lnTo>
                  <a:pt x="579214" y="445965"/>
                </a:lnTo>
                <a:lnTo>
                  <a:pt x="559940" y="445965"/>
                </a:lnTo>
                <a:lnTo>
                  <a:pt x="459833" y="445965"/>
                </a:lnTo>
                <a:lnTo>
                  <a:pt x="431950" y="445965"/>
                </a:lnTo>
                <a:lnTo>
                  <a:pt x="394628" y="445965"/>
                </a:lnTo>
                <a:lnTo>
                  <a:pt x="312576" y="445965"/>
                </a:lnTo>
                <a:lnTo>
                  <a:pt x="266638" y="445965"/>
                </a:lnTo>
                <a:lnTo>
                  <a:pt x="247372" y="445965"/>
                </a:lnTo>
                <a:lnTo>
                  <a:pt x="147265" y="445965"/>
                </a:lnTo>
                <a:lnTo>
                  <a:pt x="119382" y="445965"/>
                </a:lnTo>
                <a:lnTo>
                  <a:pt x="0" y="445965"/>
                </a:lnTo>
                <a:lnTo>
                  <a:pt x="272105" y="0"/>
                </a:lnTo>
                <a:lnTo>
                  <a:pt x="272105" y="0"/>
                </a:lnTo>
                <a:close/>
              </a:path>
            </a:pathLst>
          </a:custGeom>
          <a:solidFill>
            <a:srgbClr val="FF0E5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5" name="TextBox 3"/>
          <p:cNvSpPr txBox="1"/>
          <p:nvPr/>
        </p:nvSpPr>
        <p:spPr>
          <a:xfrm>
            <a:off x="2781299" y="877379"/>
            <a:ext cx="6014910" cy="46410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抖音数据分析</a:t>
            </a:r>
            <a:r>
              <a:rPr lang="en-US" altLang="zh-CN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——</a:t>
            </a: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前期调研</a:t>
            </a:r>
            <a:endParaRPr lang="en-US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7381A2-81A0-4F44-9F9E-5DC06147F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955800"/>
            <a:ext cx="4648200" cy="34099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E9BBA9-7C05-4FEF-8C0C-334D9A1E0FDD}"/>
              </a:ext>
            </a:extLst>
          </p:cNvPr>
          <p:cNvSpPr txBox="1"/>
          <p:nvPr/>
        </p:nvSpPr>
        <p:spPr>
          <a:xfrm>
            <a:off x="5016500" y="2091114"/>
            <a:ext cx="61354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</a:t>
            </a:r>
            <a:r>
              <a:rPr lang="zh-CN" altLang="en-US" dirty="0"/>
              <a:t>在一些教学类，知识普及类（等语言交流多的）视频中，</a:t>
            </a:r>
            <a:r>
              <a:rPr lang="en-US" altLang="zh-CN" dirty="0"/>
              <a:t>BGM</a:t>
            </a:r>
            <a:r>
              <a:rPr lang="zh-CN" altLang="en-US" dirty="0"/>
              <a:t>的影响较小，而对于换装类，游戏集锦类视频中，适合的</a:t>
            </a:r>
            <a:r>
              <a:rPr lang="en-US" altLang="zh-CN" dirty="0"/>
              <a:t>BGM</a:t>
            </a:r>
            <a:r>
              <a:rPr lang="zh-CN" altLang="en-US" dirty="0"/>
              <a:t>则起到了画龙点睛的作用。</a:t>
            </a:r>
            <a:endParaRPr lang="en-US" altLang="zh-CN" dirty="0"/>
          </a:p>
          <a:p>
            <a:r>
              <a:rPr lang="zh-CN" altLang="en-US" dirty="0"/>
              <a:t>         有一些</a:t>
            </a:r>
            <a:r>
              <a:rPr lang="en-US" altLang="zh-CN" dirty="0"/>
              <a:t>BGM</a:t>
            </a:r>
            <a:r>
              <a:rPr lang="zh-CN" altLang="en-US" dirty="0"/>
              <a:t>并不是通常认为的音乐，有可能是一段话，一段笑声，我们在研究</a:t>
            </a:r>
            <a:r>
              <a:rPr lang="en-US" altLang="zh-CN" dirty="0"/>
              <a:t>BGM</a:t>
            </a:r>
            <a:r>
              <a:rPr lang="zh-CN" altLang="en-US" dirty="0"/>
              <a:t>时，将注意力集中在音乐上，着重研究流行，火爆的音乐旋律的特性。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我们认为，</a:t>
            </a:r>
            <a:r>
              <a:rPr lang="en-US" altLang="zh-CN" dirty="0"/>
              <a:t>BGM</a:t>
            </a:r>
            <a:r>
              <a:rPr lang="zh-CN" altLang="en-US" dirty="0"/>
              <a:t>的火爆在于三点，一点是背后推手，也就是资本的运作（大网红的使用），而第二点在于</a:t>
            </a:r>
            <a:r>
              <a:rPr lang="en-US" altLang="zh-CN" dirty="0"/>
              <a:t>BGM</a:t>
            </a:r>
            <a:r>
              <a:rPr lang="zh-CN" altLang="en-US" dirty="0"/>
              <a:t>本身的洗脑性，第三点在于</a:t>
            </a:r>
            <a:r>
              <a:rPr lang="en-US" altLang="zh-CN" dirty="0"/>
              <a:t>BGM</a:t>
            </a:r>
            <a:r>
              <a:rPr lang="zh-CN" altLang="en-US" dirty="0"/>
              <a:t>和视频风格的契合。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本项目期望可以研究出音乐洗脑性的特点，同时帮助中层用户找到适合其曲目的视频方向。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1560067"/>
      </p:ext>
    </p:extLst>
  </p:cSld>
  <p:clrMapOvr>
    <a:masterClrMapping/>
  </p:clrMapOvr>
  <p:transition spd="med" advTm="119202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"/>
          <p:cNvSpPr/>
          <p:nvPr/>
        </p:nvSpPr>
        <p:spPr>
          <a:xfrm>
            <a:off x="7505717" y="4366337"/>
            <a:ext cx="3443547" cy="1742480"/>
          </a:xfrm>
          <a:custGeom>
            <a:avLst/>
            <a:gdLst/>
            <a:ahLst/>
            <a:cxnLst/>
            <a:rect l="l" t="t" r="r" b="b"/>
            <a:pathLst>
              <a:path w="3443547" h="1742480">
                <a:moveTo>
                  <a:pt x="0" y="24368"/>
                </a:moveTo>
                <a:cubicBezTo>
                  <a:pt x="0" y="10910"/>
                  <a:pt x="10910" y="0"/>
                  <a:pt x="24368" y="0"/>
                </a:cubicBezTo>
                <a:lnTo>
                  <a:pt x="3419179" y="0"/>
                </a:lnTo>
                <a:lnTo>
                  <a:pt x="3419179" y="0"/>
                </a:lnTo>
                <a:cubicBezTo>
                  <a:pt x="3432637" y="0"/>
                  <a:pt x="3443547" y="10910"/>
                  <a:pt x="3443547" y="24368"/>
                </a:cubicBezTo>
                <a:lnTo>
                  <a:pt x="3443547" y="1718113"/>
                </a:lnTo>
                <a:cubicBezTo>
                  <a:pt x="3443547" y="1724575"/>
                  <a:pt x="3440980" y="1730773"/>
                  <a:pt x="3436410" y="1735343"/>
                </a:cubicBezTo>
                <a:cubicBezTo>
                  <a:pt x="3431840" y="1739913"/>
                  <a:pt x="3425642" y="1742480"/>
                  <a:pt x="3419179" y="1742480"/>
                </a:cubicBezTo>
                <a:lnTo>
                  <a:pt x="24368" y="1742480"/>
                </a:lnTo>
                <a:cubicBezTo>
                  <a:pt x="17905" y="1742480"/>
                  <a:pt x="11707" y="1739913"/>
                  <a:pt x="7137" y="1735343"/>
                </a:cubicBezTo>
                <a:cubicBezTo>
                  <a:pt x="2567" y="1730773"/>
                  <a:pt x="0" y="1724575"/>
                  <a:pt x="0" y="1718113"/>
                </a:cubicBezTo>
                <a:lnTo>
                  <a:pt x="0" y="24368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5" name="Freeform 2"/>
          <p:cNvSpPr/>
          <p:nvPr/>
        </p:nvSpPr>
        <p:spPr>
          <a:xfrm>
            <a:off x="7480300" y="1739900"/>
            <a:ext cx="3443547" cy="1742480"/>
          </a:xfrm>
          <a:custGeom>
            <a:avLst/>
            <a:gdLst/>
            <a:ahLst/>
            <a:cxnLst/>
            <a:rect l="l" t="t" r="r" b="b"/>
            <a:pathLst>
              <a:path w="3443547" h="1742480">
                <a:moveTo>
                  <a:pt x="0" y="24368"/>
                </a:moveTo>
                <a:cubicBezTo>
                  <a:pt x="0" y="10910"/>
                  <a:pt x="10910" y="0"/>
                  <a:pt x="24368" y="0"/>
                </a:cubicBezTo>
                <a:lnTo>
                  <a:pt x="3419179" y="0"/>
                </a:lnTo>
                <a:lnTo>
                  <a:pt x="3419179" y="0"/>
                </a:lnTo>
                <a:cubicBezTo>
                  <a:pt x="3432637" y="0"/>
                  <a:pt x="3443547" y="10910"/>
                  <a:pt x="3443547" y="24368"/>
                </a:cubicBezTo>
                <a:lnTo>
                  <a:pt x="3443547" y="1718113"/>
                </a:lnTo>
                <a:cubicBezTo>
                  <a:pt x="3443547" y="1724575"/>
                  <a:pt x="3440980" y="1730773"/>
                  <a:pt x="3436410" y="1735343"/>
                </a:cubicBezTo>
                <a:cubicBezTo>
                  <a:pt x="3431840" y="1739913"/>
                  <a:pt x="3425642" y="1742480"/>
                  <a:pt x="3419179" y="1742480"/>
                </a:cubicBezTo>
                <a:lnTo>
                  <a:pt x="24368" y="1742480"/>
                </a:lnTo>
                <a:cubicBezTo>
                  <a:pt x="17905" y="1742480"/>
                  <a:pt x="11707" y="1739913"/>
                  <a:pt x="7137" y="1735343"/>
                </a:cubicBezTo>
                <a:cubicBezTo>
                  <a:pt x="2567" y="1730773"/>
                  <a:pt x="0" y="1724575"/>
                  <a:pt x="0" y="1718113"/>
                </a:cubicBezTo>
                <a:lnTo>
                  <a:pt x="0" y="24368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 dirty="0"/>
          </a:p>
        </p:txBody>
      </p:sp>
      <p:sp>
        <p:nvSpPr>
          <p:cNvPr id="66" name="Freeform 3"/>
          <p:cNvSpPr/>
          <p:nvPr/>
        </p:nvSpPr>
        <p:spPr>
          <a:xfrm>
            <a:off x="622300" y="1739900"/>
            <a:ext cx="3443547" cy="1742480"/>
          </a:xfrm>
          <a:custGeom>
            <a:avLst/>
            <a:gdLst/>
            <a:ahLst/>
            <a:cxnLst/>
            <a:rect l="l" t="t" r="r" b="b"/>
            <a:pathLst>
              <a:path w="3443547" h="1742480">
                <a:moveTo>
                  <a:pt x="0" y="24368"/>
                </a:moveTo>
                <a:cubicBezTo>
                  <a:pt x="0" y="10910"/>
                  <a:pt x="10910" y="0"/>
                  <a:pt x="24368" y="0"/>
                </a:cubicBezTo>
                <a:lnTo>
                  <a:pt x="3419179" y="0"/>
                </a:lnTo>
                <a:lnTo>
                  <a:pt x="3419179" y="0"/>
                </a:lnTo>
                <a:cubicBezTo>
                  <a:pt x="3432637" y="0"/>
                  <a:pt x="3443547" y="10910"/>
                  <a:pt x="3443547" y="24368"/>
                </a:cubicBezTo>
                <a:lnTo>
                  <a:pt x="3443547" y="1718113"/>
                </a:lnTo>
                <a:cubicBezTo>
                  <a:pt x="3443547" y="1724575"/>
                  <a:pt x="3440980" y="1730773"/>
                  <a:pt x="3436410" y="1735343"/>
                </a:cubicBezTo>
                <a:cubicBezTo>
                  <a:pt x="3431840" y="1739913"/>
                  <a:pt x="3425642" y="1742480"/>
                  <a:pt x="3419179" y="1742480"/>
                </a:cubicBezTo>
                <a:lnTo>
                  <a:pt x="24368" y="1742480"/>
                </a:lnTo>
                <a:cubicBezTo>
                  <a:pt x="17905" y="1742480"/>
                  <a:pt x="11707" y="1739913"/>
                  <a:pt x="7137" y="1735343"/>
                </a:cubicBezTo>
                <a:cubicBezTo>
                  <a:pt x="2567" y="1730773"/>
                  <a:pt x="0" y="1724575"/>
                  <a:pt x="0" y="1718113"/>
                </a:cubicBezTo>
                <a:lnTo>
                  <a:pt x="0" y="24368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7" name="Freeform 4"/>
          <p:cNvSpPr/>
          <p:nvPr/>
        </p:nvSpPr>
        <p:spPr>
          <a:xfrm>
            <a:off x="-698500" y="355600"/>
            <a:ext cx="12393213" cy="284829"/>
          </a:xfrm>
          <a:custGeom>
            <a:avLst/>
            <a:gdLst/>
            <a:ahLst/>
            <a:cxnLst/>
            <a:rect l="l" t="t" r="r" b="b"/>
            <a:pathLst>
              <a:path w="12393213" h="284829">
                <a:moveTo>
                  <a:pt x="0" y="0"/>
                </a:moveTo>
                <a:lnTo>
                  <a:pt x="12393213" y="0"/>
                </a:lnTo>
                <a:lnTo>
                  <a:pt x="12393213" y="284829"/>
                </a:lnTo>
                <a:lnTo>
                  <a:pt x="0" y="28482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8" name="Freeform 5"/>
          <p:cNvSpPr/>
          <p:nvPr/>
        </p:nvSpPr>
        <p:spPr>
          <a:xfrm>
            <a:off x="-342900" y="279400"/>
            <a:ext cx="2131675" cy="445965"/>
          </a:xfrm>
          <a:custGeom>
            <a:avLst/>
            <a:gdLst/>
            <a:ahLst/>
            <a:cxnLst/>
            <a:rect l="l" t="t" r="r" b="b"/>
            <a:pathLst>
              <a:path w="2131675" h="445965">
                <a:moveTo>
                  <a:pt x="1984410" y="0"/>
                </a:moveTo>
                <a:lnTo>
                  <a:pt x="2131675" y="0"/>
                </a:lnTo>
                <a:lnTo>
                  <a:pt x="1859570" y="445965"/>
                </a:lnTo>
                <a:lnTo>
                  <a:pt x="1712305" y="445965"/>
                </a:lnTo>
                <a:lnTo>
                  <a:pt x="1984410" y="0"/>
                </a:lnTo>
                <a:lnTo>
                  <a:pt x="1984410" y="0"/>
                </a:lnTo>
                <a:close/>
                <a:moveTo>
                  <a:pt x="1753941" y="0"/>
                </a:moveTo>
                <a:lnTo>
                  <a:pt x="1901189" y="0"/>
                </a:lnTo>
                <a:lnTo>
                  <a:pt x="1629100" y="445965"/>
                </a:lnTo>
                <a:lnTo>
                  <a:pt x="1481835" y="445965"/>
                </a:lnTo>
                <a:lnTo>
                  <a:pt x="1753941" y="0"/>
                </a:lnTo>
                <a:lnTo>
                  <a:pt x="1753941" y="0"/>
                </a:lnTo>
                <a:close/>
                <a:moveTo>
                  <a:pt x="1523455" y="0"/>
                </a:moveTo>
                <a:lnTo>
                  <a:pt x="1670719" y="0"/>
                </a:lnTo>
                <a:lnTo>
                  <a:pt x="1398614" y="445965"/>
                </a:lnTo>
                <a:lnTo>
                  <a:pt x="1251366" y="445965"/>
                </a:lnTo>
                <a:lnTo>
                  <a:pt x="1523455" y="0"/>
                </a:lnTo>
                <a:lnTo>
                  <a:pt x="1523455" y="0"/>
                </a:lnTo>
                <a:close/>
                <a:moveTo>
                  <a:pt x="1292985" y="0"/>
                </a:moveTo>
                <a:lnTo>
                  <a:pt x="1440249" y="0"/>
                </a:lnTo>
                <a:lnTo>
                  <a:pt x="1168144" y="445965"/>
                </a:lnTo>
                <a:lnTo>
                  <a:pt x="1020887" y="445965"/>
                </a:lnTo>
                <a:lnTo>
                  <a:pt x="1292985" y="0"/>
                </a:lnTo>
                <a:lnTo>
                  <a:pt x="1292985" y="0"/>
                </a:lnTo>
                <a:close/>
                <a:moveTo>
                  <a:pt x="1062514" y="0"/>
                </a:moveTo>
                <a:lnTo>
                  <a:pt x="1209778" y="0"/>
                </a:lnTo>
                <a:lnTo>
                  <a:pt x="937674" y="445965"/>
                </a:lnTo>
                <a:lnTo>
                  <a:pt x="790410" y="445965"/>
                </a:lnTo>
                <a:lnTo>
                  <a:pt x="1062514" y="0"/>
                </a:lnTo>
                <a:lnTo>
                  <a:pt x="1062514" y="0"/>
                </a:lnTo>
                <a:close/>
                <a:moveTo>
                  <a:pt x="272105" y="0"/>
                </a:moveTo>
                <a:lnTo>
                  <a:pt x="391487" y="0"/>
                </a:lnTo>
                <a:lnTo>
                  <a:pt x="419370" y="0"/>
                </a:lnTo>
                <a:lnTo>
                  <a:pt x="519476" y="0"/>
                </a:lnTo>
                <a:lnTo>
                  <a:pt x="538742" y="0"/>
                </a:lnTo>
                <a:lnTo>
                  <a:pt x="584673" y="0"/>
                </a:lnTo>
                <a:lnTo>
                  <a:pt x="666732" y="0"/>
                </a:lnTo>
                <a:lnTo>
                  <a:pt x="704055" y="0"/>
                </a:lnTo>
                <a:lnTo>
                  <a:pt x="731938" y="0"/>
                </a:lnTo>
                <a:lnTo>
                  <a:pt x="832044" y="0"/>
                </a:lnTo>
                <a:lnTo>
                  <a:pt x="851318" y="0"/>
                </a:lnTo>
                <a:lnTo>
                  <a:pt x="979308" y="0"/>
                </a:lnTo>
                <a:lnTo>
                  <a:pt x="707204" y="445965"/>
                </a:lnTo>
                <a:lnTo>
                  <a:pt x="579214" y="445965"/>
                </a:lnTo>
                <a:lnTo>
                  <a:pt x="559940" y="445965"/>
                </a:lnTo>
                <a:lnTo>
                  <a:pt x="459833" y="445965"/>
                </a:lnTo>
                <a:lnTo>
                  <a:pt x="431950" y="445965"/>
                </a:lnTo>
                <a:lnTo>
                  <a:pt x="394628" y="445965"/>
                </a:lnTo>
                <a:lnTo>
                  <a:pt x="312576" y="445965"/>
                </a:lnTo>
                <a:lnTo>
                  <a:pt x="266638" y="445965"/>
                </a:lnTo>
                <a:lnTo>
                  <a:pt x="247372" y="445965"/>
                </a:lnTo>
                <a:lnTo>
                  <a:pt x="147265" y="445965"/>
                </a:lnTo>
                <a:lnTo>
                  <a:pt x="119382" y="445965"/>
                </a:lnTo>
                <a:lnTo>
                  <a:pt x="0" y="445965"/>
                </a:lnTo>
                <a:lnTo>
                  <a:pt x="272105" y="0"/>
                </a:lnTo>
                <a:lnTo>
                  <a:pt x="272105" y="0"/>
                </a:lnTo>
                <a:close/>
              </a:path>
            </a:pathLst>
          </a:custGeom>
          <a:solidFill>
            <a:srgbClr val="FF0E5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9" name="TextBox 6"/>
          <p:cNvSpPr txBox="1"/>
          <p:nvPr/>
        </p:nvSpPr>
        <p:spPr>
          <a:xfrm>
            <a:off x="2768600" y="976689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抖音音频分析</a:t>
            </a:r>
            <a:r>
              <a:rPr lang="en-US" altLang="zh-CN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——</a:t>
            </a: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项目过程</a:t>
            </a:r>
            <a:endParaRPr lang="en-US" sz="1100" dirty="0"/>
          </a:p>
        </p:txBody>
      </p:sp>
      <p:sp>
        <p:nvSpPr>
          <p:cNvPr id="70" name="Freeform 7"/>
          <p:cNvSpPr/>
          <p:nvPr/>
        </p:nvSpPr>
        <p:spPr>
          <a:xfrm>
            <a:off x="4546600" y="2463800"/>
            <a:ext cx="2452845" cy="3024208"/>
          </a:xfrm>
          <a:custGeom>
            <a:avLst/>
            <a:gdLst/>
            <a:ahLst/>
            <a:cxnLst/>
            <a:rect l="l" t="t" r="r" b="b"/>
            <a:pathLst>
              <a:path w="2452845" h="3024208">
                <a:moveTo>
                  <a:pt x="2452845" y="2268156"/>
                </a:moveTo>
                <a:lnTo>
                  <a:pt x="1226422" y="3024208"/>
                </a:lnTo>
                <a:lnTo>
                  <a:pt x="0" y="2268156"/>
                </a:lnTo>
                <a:lnTo>
                  <a:pt x="0" y="756052"/>
                </a:lnTo>
                <a:lnTo>
                  <a:pt x="1226422" y="0"/>
                </a:lnTo>
                <a:lnTo>
                  <a:pt x="2452845" y="756052"/>
                </a:lnTo>
                <a:lnTo>
                  <a:pt x="2452845" y="2268156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2700">
            <a:solidFill>
              <a:srgbClr val="42464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7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3289300"/>
            <a:ext cx="1398671" cy="1395783"/>
          </a:xfrm>
          <a:prstGeom prst="ellipse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762000" y="2188294"/>
            <a:ext cx="3163697" cy="84311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1200" dirty="0"/>
              <a:t>利用相关的抖音数据分析平台，例如</a:t>
            </a:r>
            <a:r>
              <a:rPr lang="en-US" altLang="zh-CN" sz="1200" dirty="0"/>
              <a:t>66</a:t>
            </a:r>
            <a:r>
              <a:rPr lang="zh-CN" altLang="en-US" sz="1200" dirty="0"/>
              <a:t>榜，飞瓜，蝉妈妈，</a:t>
            </a:r>
            <a:r>
              <a:rPr lang="en-US" altLang="zh-CN" sz="1200" dirty="0" err="1"/>
              <a:t>Toobigdata</a:t>
            </a:r>
            <a:r>
              <a:rPr lang="zh-CN" altLang="en-US" sz="1200" dirty="0"/>
              <a:t>等，以视频的高点赞数，高播放量等为音乐选取标准，获取抖音中热门的且具有代表性的音乐</a:t>
            </a:r>
            <a:endParaRPr lang="en-US" sz="1200" b="0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73" name="Freeform 10"/>
          <p:cNvSpPr/>
          <p:nvPr/>
        </p:nvSpPr>
        <p:spPr>
          <a:xfrm>
            <a:off x="4228557" y="2802665"/>
            <a:ext cx="678744" cy="711160"/>
          </a:xfrm>
          <a:custGeom>
            <a:avLst/>
            <a:gdLst/>
            <a:ahLst/>
            <a:cxnLst/>
            <a:rect l="l" t="t" r="r" b="b"/>
            <a:pathLst>
              <a:path w="678744" h="711160">
                <a:moveTo>
                  <a:pt x="543" y="355580"/>
                </a:moveTo>
                <a:cubicBezTo>
                  <a:pt x="0" y="234161"/>
                  <a:pt x="64461" y="121733"/>
                  <a:pt x="169519" y="60866"/>
                </a:cubicBezTo>
                <a:cubicBezTo>
                  <a:pt x="274576" y="0"/>
                  <a:pt x="404168" y="0"/>
                  <a:pt x="509225" y="60866"/>
                </a:cubicBezTo>
                <a:cubicBezTo>
                  <a:pt x="614283" y="121733"/>
                  <a:pt x="678744" y="234161"/>
                  <a:pt x="678201" y="355580"/>
                </a:cubicBezTo>
                <a:cubicBezTo>
                  <a:pt x="678744" y="476998"/>
                  <a:pt x="614283" y="589426"/>
                  <a:pt x="509225" y="650293"/>
                </a:cubicBezTo>
                <a:cubicBezTo>
                  <a:pt x="404168" y="711159"/>
                  <a:pt x="274576" y="711159"/>
                  <a:pt x="169519" y="650293"/>
                </a:cubicBezTo>
                <a:cubicBezTo>
                  <a:pt x="64461" y="589426"/>
                  <a:pt x="0" y="476998"/>
                  <a:pt x="543" y="355580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rgbClr val="42464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199"/>
              </a:lnSpc>
            </a:pPr>
            <a:r>
              <a:rPr lang="zh-CN" altLang="en-US" sz="1300" b="1" dirty="0">
                <a:solidFill>
                  <a:srgbClr val="42464B"/>
                </a:solidFill>
                <a:latin typeface="Microsoft YaHei"/>
                <a:ea typeface="Microsoft YaHei"/>
              </a:rPr>
              <a:t>数据获取</a:t>
            </a:r>
            <a:endParaRPr lang="en-US" sz="1300" b="1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74" name="Freeform 11"/>
          <p:cNvSpPr/>
          <p:nvPr/>
        </p:nvSpPr>
        <p:spPr>
          <a:xfrm>
            <a:off x="6666957" y="2802665"/>
            <a:ext cx="678744" cy="711160"/>
          </a:xfrm>
          <a:custGeom>
            <a:avLst/>
            <a:gdLst/>
            <a:ahLst/>
            <a:cxnLst/>
            <a:rect l="l" t="t" r="r" b="b"/>
            <a:pathLst>
              <a:path w="678744" h="711160">
                <a:moveTo>
                  <a:pt x="543" y="355580"/>
                </a:moveTo>
                <a:cubicBezTo>
                  <a:pt x="0" y="234161"/>
                  <a:pt x="64461" y="121733"/>
                  <a:pt x="169519" y="60866"/>
                </a:cubicBezTo>
                <a:cubicBezTo>
                  <a:pt x="274576" y="0"/>
                  <a:pt x="404168" y="0"/>
                  <a:pt x="509225" y="60866"/>
                </a:cubicBezTo>
                <a:cubicBezTo>
                  <a:pt x="614283" y="121733"/>
                  <a:pt x="678744" y="234161"/>
                  <a:pt x="678201" y="355580"/>
                </a:cubicBezTo>
                <a:cubicBezTo>
                  <a:pt x="678744" y="476998"/>
                  <a:pt x="614283" y="589426"/>
                  <a:pt x="509225" y="650293"/>
                </a:cubicBezTo>
                <a:cubicBezTo>
                  <a:pt x="404168" y="711159"/>
                  <a:pt x="274576" y="711159"/>
                  <a:pt x="169519" y="650293"/>
                </a:cubicBezTo>
                <a:cubicBezTo>
                  <a:pt x="64461" y="589426"/>
                  <a:pt x="0" y="476998"/>
                  <a:pt x="543" y="355580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rgbClr val="42464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199"/>
              </a:lnSpc>
            </a:pPr>
            <a:r>
              <a:rPr lang="zh-CN" altLang="en-US" sz="1300" b="1" dirty="0">
                <a:solidFill>
                  <a:srgbClr val="42464B"/>
                </a:solidFill>
                <a:latin typeface="Microsoft YaHei"/>
                <a:ea typeface="Microsoft YaHei"/>
              </a:rPr>
              <a:t>数据处理</a:t>
            </a:r>
            <a:endParaRPr lang="en-US" sz="1300" b="1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75" name="Freeform 12"/>
          <p:cNvSpPr/>
          <p:nvPr/>
        </p:nvSpPr>
        <p:spPr>
          <a:xfrm>
            <a:off x="4215857" y="4326665"/>
            <a:ext cx="678744" cy="711160"/>
          </a:xfrm>
          <a:custGeom>
            <a:avLst/>
            <a:gdLst/>
            <a:ahLst/>
            <a:cxnLst/>
            <a:rect l="l" t="t" r="r" b="b"/>
            <a:pathLst>
              <a:path w="678744" h="711160">
                <a:moveTo>
                  <a:pt x="543" y="355580"/>
                </a:moveTo>
                <a:cubicBezTo>
                  <a:pt x="0" y="234161"/>
                  <a:pt x="64461" y="121733"/>
                  <a:pt x="169519" y="60866"/>
                </a:cubicBezTo>
                <a:cubicBezTo>
                  <a:pt x="274576" y="0"/>
                  <a:pt x="404168" y="0"/>
                  <a:pt x="509225" y="60866"/>
                </a:cubicBezTo>
                <a:cubicBezTo>
                  <a:pt x="614283" y="121733"/>
                  <a:pt x="678744" y="234161"/>
                  <a:pt x="678201" y="355580"/>
                </a:cubicBezTo>
                <a:cubicBezTo>
                  <a:pt x="678744" y="476998"/>
                  <a:pt x="614283" y="589426"/>
                  <a:pt x="509225" y="650293"/>
                </a:cubicBezTo>
                <a:cubicBezTo>
                  <a:pt x="404168" y="711159"/>
                  <a:pt x="274576" y="711159"/>
                  <a:pt x="169519" y="650293"/>
                </a:cubicBezTo>
                <a:cubicBezTo>
                  <a:pt x="64461" y="589426"/>
                  <a:pt x="0" y="476998"/>
                  <a:pt x="543" y="355580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rgbClr val="42464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199"/>
              </a:lnSpc>
            </a:pPr>
            <a:r>
              <a:rPr lang="zh-CN" altLang="en-US" sz="1300" b="1" dirty="0">
                <a:solidFill>
                  <a:srgbClr val="42464B"/>
                </a:solidFill>
                <a:latin typeface="Microsoft YaHei"/>
                <a:ea typeface="Microsoft YaHei"/>
              </a:rPr>
              <a:t>数据裁剪</a:t>
            </a:r>
            <a:endParaRPr lang="en-US" sz="1300" b="1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76" name="Freeform 13"/>
          <p:cNvSpPr/>
          <p:nvPr/>
        </p:nvSpPr>
        <p:spPr>
          <a:xfrm>
            <a:off x="6654257" y="4326665"/>
            <a:ext cx="678744" cy="711160"/>
          </a:xfrm>
          <a:custGeom>
            <a:avLst/>
            <a:gdLst/>
            <a:ahLst/>
            <a:cxnLst/>
            <a:rect l="l" t="t" r="r" b="b"/>
            <a:pathLst>
              <a:path w="678744" h="711160">
                <a:moveTo>
                  <a:pt x="543" y="355580"/>
                </a:moveTo>
                <a:cubicBezTo>
                  <a:pt x="0" y="234161"/>
                  <a:pt x="64461" y="121733"/>
                  <a:pt x="169519" y="60866"/>
                </a:cubicBezTo>
                <a:cubicBezTo>
                  <a:pt x="274576" y="0"/>
                  <a:pt x="404168" y="0"/>
                  <a:pt x="509225" y="60866"/>
                </a:cubicBezTo>
                <a:cubicBezTo>
                  <a:pt x="614283" y="121733"/>
                  <a:pt x="678744" y="234161"/>
                  <a:pt x="678201" y="355580"/>
                </a:cubicBezTo>
                <a:cubicBezTo>
                  <a:pt x="678744" y="476998"/>
                  <a:pt x="614283" y="589426"/>
                  <a:pt x="509225" y="650293"/>
                </a:cubicBezTo>
                <a:cubicBezTo>
                  <a:pt x="404168" y="711159"/>
                  <a:pt x="274576" y="711159"/>
                  <a:pt x="169519" y="650293"/>
                </a:cubicBezTo>
                <a:cubicBezTo>
                  <a:pt x="64461" y="589426"/>
                  <a:pt x="0" y="476998"/>
                  <a:pt x="543" y="355580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rgbClr val="42464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199"/>
              </a:lnSpc>
            </a:pPr>
            <a:r>
              <a:rPr lang="zh-CN" altLang="en-US" sz="1300" b="1" dirty="0">
                <a:solidFill>
                  <a:srgbClr val="42464B"/>
                </a:solidFill>
                <a:latin typeface="Microsoft YaHei"/>
                <a:ea typeface="Microsoft YaHei"/>
              </a:rPr>
              <a:t>数据分析</a:t>
            </a:r>
            <a:endParaRPr lang="en-US" sz="1300" b="1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77" name="TextBox 14"/>
          <p:cNvSpPr txBox="1"/>
          <p:nvPr/>
        </p:nvSpPr>
        <p:spPr>
          <a:xfrm>
            <a:off x="7620000" y="2183002"/>
            <a:ext cx="3163697" cy="84099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1200" dirty="0"/>
              <a:t>统一将</a:t>
            </a:r>
            <a:r>
              <a:rPr lang="en-US" altLang="zh-CN" sz="1200" dirty="0"/>
              <a:t>BGM</a:t>
            </a:r>
            <a:r>
              <a:rPr lang="zh-CN" altLang="en-US" sz="1200" dirty="0"/>
              <a:t>转为统一格式（</a:t>
            </a:r>
            <a:r>
              <a:rPr lang="en-US" altLang="zh-CN" sz="1200" dirty="0"/>
              <a:t>mp3</a:t>
            </a:r>
            <a:r>
              <a:rPr lang="zh-CN" altLang="en-US" sz="1200" dirty="0"/>
              <a:t>，</a:t>
            </a:r>
            <a:r>
              <a:rPr lang="en-US" altLang="zh-CN" sz="1200" dirty="0"/>
              <a:t>wav</a:t>
            </a:r>
            <a:r>
              <a:rPr lang="zh-CN" altLang="en-US" sz="1200" dirty="0"/>
              <a:t>等），通过</a:t>
            </a:r>
            <a:r>
              <a:rPr lang="en-US" altLang="zh-CN" sz="1200" dirty="0"/>
              <a:t>python</a:t>
            </a:r>
            <a:r>
              <a:rPr lang="zh-CN" altLang="en-US" sz="1200" dirty="0"/>
              <a:t>处理音频的波形（机器学习，音频处理以及可视化技术），实现对每个视频种类的众多</a:t>
            </a:r>
            <a:r>
              <a:rPr lang="en-US" altLang="zh-CN" sz="1200" dirty="0"/>
              <a:t>BGM</a:t>
            </a:r>
            <a:r>
              <a:rPr lang="zh-CN" altLang="en-US" sz="1200" dirty="0"/>
              <a:t>进行特征提取。</a:t>
            </a:r>
            <a:endParaRPr lang="en-US" altLang="zh-CN" sz="1200" dirty="0"/>
          </a:p>
        </p:txBody>
      </p:sp>
      <p:sp>
        <p:nvSpPr>
          <p:cNvPr id="78" name="TextBox 15"/>
          <p:cNvSpPr txBox="1"/>
          <p:nvPr/>
        </p:nvSpPr>
        <p:spPr>
          <a:xfrm>
            <a:off x="7620000" y="4711652"/>
            <a:ext cx="3163697" cy="105419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1200" b="0" dirty="0">
                <a:solidFill>
                  <a:srgbClr val="42464B"/>
                </a:solidFill>
                <a:latin typeface="Microsoft YaHei"/>
                <a:ea typeface="Microsoft YaHei"/>
              </a:rPr>
              <a:t>分析每个文件的音频信息，获取音频的共性以及每个音乐彼此之间的关联度。</a:t>
            </a:r>
            <a:endParaRPr lang="en-US" altLang="zh-CN" sz="1200" b="0" dirty="0">
              <a:solidFill>
                <a:srgbClr val="42464B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zh-CN" altLang="en-US" sz="1200" b="0" dirty="0">
                <a:solidFill>
                  <a:srgbClr val="42464B"/>
                </a:solidFill>
                <a:latin typeface="Microsoft YaHei"/>
                <a:ea typeface="Microsoft YaHei"/>
              </a:rPr>
              <a:t>分析音乐流派，将音乐分成多个流派，并根据已有的音乐数据，分析新音乐的流派，意在给视频作者提供作品方向</a:t>
            </a:r>
            <a:endParaRPr lang="en-US" sz="1200" b="0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79" name="Freeform 16"/>
          <p:cNvSpPr/>
          <p:nvPr/>
        </p:nvSpPr>
        <p:spPr>
          <a:xfrm>
            <a:off x="622300" y="4343400"/>
            <a:ext cx="3443547" cy="1742480"/>
          </a:xfrm>
          <a:custGeom>
            <a:avLst/>
            <a:gdLst/>
            <a:ahLst/>
            <a:cxnLst/>
            <a:rect l="l" t="t" r="r" b="b"/>
            <a:pathLst>
              <a:path w="3443547" h="1742480">
                <a:moveTo>
                  <a:pt x="0" y="24368"/>
                </a:moveTo>
                <a:cubicBezTo>
                  <a:pt x="0" y="10910"/>
                  <a:pt x="10910" y="0"/>
                  <a:pt x="24368" y="0"/>
                </a:cubicBezTo>
                <a:lnTo>
                  <a:pt x="3419179" y="0"/>
                </a:lnTo>
                <a:lnTo>
                  <a:pt x="3419179" y="0"/>
                </a:lnTo>
                <a:cubicBezTo>
                  <a:pt x="3432637" y="0"/>
                  <a:pt x="3443547" y="10910"/>
                  <a:pt x="3443547" y="24368"/>
                </a:cubicBezTo>
                <a:lnTo>
                  <a:pt x="3443547" y="1718113"/>
                </a:lnTo>
                <a:cubicBezTo>
                  <a:pt x="3443547" y="1724575"/>
                  <a:pt x="3440980" y="1730773"/>
                  <a:pt x="3436410" y="1735343"/>
                </a:cubicBezTo>
                <a:cubicBezTo>
                  <a:pt x="3431840" y="1739913"/>
                  <a:pt x="3425642" y="1742480"/>
                  <a:pt x="3419179" y="1742480"/>
                </a:cubicBezTo>
                <a:lnTo>
                  <a:pt x="24368" y="1742480"/>
                </a:lnTo>
                <a:cubicBezTo>
                  <a:pt x="17905" y="1742480"/>
                  <a:pt x="11707" y="1739913"/>
                  <a:pt x="7137" y="1735343"/>
                </a:cubicBezTo>
                <a:cubicBezTo>
                  <a:pt x="2567" y="1730773"/>
                  <a:pt x="0" y="1724575"/>
                  <a:pt x="0" y="1718113"/>
                </a:cubicBezTo>
                <a:lnTo>
                  <a:pt x="0" y="24368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0" name="TextBox 17"/>
          <p:cNvSpPr txBox="1"/>
          <p:nvPr/>
        </p:nvSpPr>
        <p:spPr>
          <a:xfrm>
            <a:off x="762000" y="4916352"/>
            <a:ext cx="3163697" cy="62574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1200" dirty="0">
                <a:solidFill>
                  <a:srgbClr val="42464B"/>
                </a:solidFill>
                <a:latin typeface="Microsoft YaHei"/>
                <a:ea typeface="Microsoft YaHei"/>
              </a:rPr>
              <a:t>获取的文件，长短不一，且音乐片段处于主歌和副歌的过渡段，因此我们以</a:t>
            </a:r>
            <a:r>
              <a:rPr lang="en-US" altLang="zh-CN" sz="1200" dirty="0">
                <a:solidFill>
                  <a:srgbClr val="42464B"/>
                </a:solidFill>
                <a:latin typeface="Microsoft YaHei"/>
                <a:ea typeface="Microsoft YaHei"/>
              </a:rPr>
              <a:t>15s</a:t>
            </a:r>
            <a:r>
              <a:rPr lang="zh-CN" altLang="en-US" sz="1200" dirty="0">
                <a:solidFill>
                  <a:srgbClr val="42464B"/>
                </a:solidFill>
                <a:latin typeface="Microsoft YaHei"/>
                <a:ea typeface="Microsoft YaHei"/>
              </a:rPr>
              <a:t>为一个单位，裁剪数据，以便后面的使用</a:t>
            </a:r>
            <a:endParaRPr lang="en-US" altLang="zh-CN" sz="1200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</p:spTree>
    <p:custDataLst>
      <p:tags r:id="rId1"/>
    </p:custDataLst>
  </p:cSld>
  <p:clrMapOvr>
    <a:masterClrMapping/>
  </p:clrMapOvr>
  <p:transition spd="med" advTm="156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 animBg="1"/>
      <p:bldP spid="75" grpId="0" animBg="1"/>
      <p:bldP spid="76" grpId="0" animBg="1"/>
      <p:bldP spid="77" grpId="0"/>
      <p:bldP spid="78" grpId="0"/>
      <p:bldP spid="79" grpId="0" animBg="1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"/>
          <p:cNvSpPr/>
          <p:nvPr/>
        </p:nvSpPr>
        <p:spPr>
          <a:xfrm>
            <a:off x="-698500" y="355600"/>
            <a:ext cx="12393213" cy="284829"/>
          </a:xfrm>
          <a:custGeom>
            <a:avLst/>
            <a:gdLst/>
            <a:ahLst/>
            <a:cxnLst/>
            <a:rect l="l" t="t" r="r" b="b"/>
            <a:pathLst>
              <a:path w="12393213" h="284829">
                <a:moveTo>
                  <a:pt x="0" y="0"/>
                </a:moveTo>
                <a:lnTo>
                  <a:pt x="12393213" y="0"/>
                </a:lnTo>
                <a:lnTo>
                  <a:pt x="12393213" y="284829"/>
                </a:lnTo>
                <a:lnTo>
                  <a:pt x="0" y="28482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4" name="Freeform 2"/>
          <p:cNvSpPr/>
          <p:nvPr/>
        </p:nvSpPr>
        <p:spPr>
          <a:xfrm>
            <a:off x="-342900" y="279400"/>
            <a:ext cx="2131675" cy="445965"/>
          </a:xfrm>
          <a:custGeom>
            <a:avLst/>
            <a:gdLst/>
            <a:ahLst/>
            <a:cxnLst/>
            <a:rect l="l" t="t" r="r" b="b"/>
            <a:pathLst>
              <a:path w="2131675" h="445965">
                <a:moveTo>
                  <a:pt x="1984410" y="0"/>
                </a:moveTo>
                <a:lnTo>
                  <a:pt x="2131675" y="0"/>
                </a:lnTo>
                <a:lnTo>
                  <a:pt x="1859570" y="445965"/>
                </a:lnTo>
                <a:lnTo>
                  <a:pt x="1712305" y="445965"/>
                </a:lnTo>
                <a:lnTo>
                  <a:pt x="1984410" y="0"/>
                </a:lnTo>
                <a:lnTo>
                  <a:pt x="1984410" y="0"/>
                </a:lnTo>
                <a:close/>
                <a:moveTo>
                  <a:pt x="1753941" y="0"/>
                </a:moveTo>
                <a:lnTo>
                  <a:pt x="1901189" y="0"/>
                </a:lnTo>
                <a:lnTo>
                  <a:pt x="1629100" y="445965"/>
                </a:lnTo>
                <a:lnTo>
                  <a:pt x="1481835" y="445965"/>
                </a:lnTo>
                <a:lnTo>
                  <a:pt x="1753941" y="0"/>
                </a:lnTo>
                <a:lnTo>
                  <a:pt x="1753941" y="0"/>
                </a:lnTo>
                <a:close/>
                <a:moveTo>
                  <a:pt x="1523455" y="0"/>
                </a:moveTo>
                <a:lnTo>
                  <a:pt x="1670719" y="0"/>
                </a:lnTo>
                <a:lnTo>
                  <a:pt x="1398614" y="445965"/>
                </a:lnTo>
                <a:lnTo>
                  <a:pt x="1251366" y="445965"/>
                </a:lnTo>
                <a:lnTo>
                  <a:pt x="1523455" y="0"/>
                </a:lnTo>
                <a:lnTo>
                  <a:pt x="1523455" y="0"/>
                </a:lnTo>
                <a:close/>
                <a:moveTo>
                  <a:pt x="1292985" y="0"/>
                </a:moveTo>
                <a:lnTo>
                  <a:pt x="1440249" y="0"/>
                </a:lnTo>
                <a:lnTo>
                  <a:pt x="1168144" y="445965"/>
                </a:lnTo>
                <a:lnTo>
                  <a:pt x="1020887" y="445965"/>
                </a:lnTo>
                <a:lnTo>
                  <a:pt x="1292985" y="0"/>
                </a:lnTo>
                <a:lnTo>
                  <a:pt x="1292985" y="0"/>
                </a:lnTo>
                <a:close/>
                <a:moveTo>
                  <a:pt x="1062514" y="0"/>
                </a:moveTo>
                <a:lnTo>
                  <a:pt x="1209778" y="0"/>
                </a:lnTo>
                <a:lnTo>
                  <a:pt x="937674" y="445965"/>
                </a:lnTo>
                <a:lnTo>
                  <a:pt x="790410" y="445965"/>
                </a:lnTo>
                <a:lnTo>
                  <a:pt x="1062514" y="0"/>
                </a:lnTo>
                <a:lnTo>
                  <a:pt x="1062514" y="0"/>
                </a:lnTo>
                <a:close/>
                <a:moveTo>
                  <a:pt x="272105" y="0"/>
                </a:moveTo>
                <a:lnTo>
                  <a:pt x="391487" y="0"/>
                </a:lnTo>
                <a:lnTo>
                  <a:pt x="419370" y="0"/>
                </a:lnTo>
                <a:lnTo>
                  <a:pt x="519476" y="0"/>
                </a:lnTo>
                <a:lnTo>
                  <a:pt x="538742" y="0"/>
                </a:lnTo>
                <a:lnTo>
                  <a:pt x="584673" y="0"/>
                </a:lnTo>
                <a:lnTo>
                  <a:pt x="666732" y="0"/>
                </a:lnTo>
                <a:lnTo>
                  <a:pt x="704055" y="0"/>
                </a:lnTo>
                <a:lnTo>
                  <a:pt x="731938" y="0"/>
                </a:lnTo>
                <a:lnTo>
                  <a:pt x="832044" y="0"/>
                </a:lnTo>
                <a:lnTo>
                  <a:pt x="851318" y="0"/>
                </a:lnTo>
                <a:lnTo>
                  <a:pt x="979308" y="0"/>
                </a:lnTo>
                <a:lnTo>
                  <a:pt x="707204" y="445965"/>
                </a:lnTo>
                <a:lnTo>
                  <a:pt x="579214" y="445965"/>
                </a:lnTo>
                <a:lnTo>
                  <a:pt x="559940" y="445965"/>
                </a:lnTo>
                <a:lnTo>
                  <a:pt x="459833" y="445965"/>
                </a:lnTo>
                <a:lnTo>
                  <a:pt x="431950" y="445965"/>
                </a:lnTo>
                <a:lnTo>
                  <a:pt x="394628" y="445965"/>
                </a:lnTo>
                <a:lnTo>
                  <a:pt x="312576" y="445965"/>
                </a:lnTo>
                <a:lnTo>
                  <a:pt x="266638" y="445965"/>
                </a:lnTo>
                <a:lnTo>
                  <a:pt x="247372" y="445965"/>
                </a:lnTo>
                <a:lnTo>
                  <a:pt x="147265" y="445965"/>
                </a:lnTo>
                <a:lnTo>
                  <a:pt x="119382" y="445965"/>
                </a:lnTo>
                <a:lnTo>
                  <a:pt x="0" y="445965"/>
                </a:lnTo>
                <a:lnTo>
                  <a:pt x="272105" y="0"/>
                </a:lnTo>
                <a:lnTo>
                  <a:pt x="272105" y="0"/>
                </a:lnTo>
                <a:close/>
              </a:path>
            </a:pathLst>
          </a:custGeom>
          <a:solidFill>
            <a:srgbClr val="FF0E5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BB2BCA-3405-4881-9E15-76B0FF71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71" y="765554"/>
            <a:ext cx="9896068" cy="5689600"/>
          </a:xfrm>
          <a:prstGeom prst="rect">
            <a:avLst/>
          </a:prstGeom>
        </p:spPr>
      </p:pic>
      <p:sp>
        <p:nvSpPr>
          <p:cNvPr id="145" name="TextBox 3"/>
          <p:cNvSpPr txBox="1"/>
          <p:nvPr/>
        </p:nvSpPr>
        <p:spPr>
          <a:xfrm>
            <a:off x="2654300" y="638850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抖音音频分析</a:t>
            </a:r>
            <a:r>
              <a:rPr lang="en-US" altLang="zh-CN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——</a:t>
            </a: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思维导图</a:t>
            </a:r>
            <a:endParaRPr 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6554430"/>
      </p:ext>
    </p:extLst>
  </p:cSld>
  <p:clrMapOvr>
    <a:masterClrMapping/>
  </p:clrMapOvr>
  <p:transition spd="med" advTm="126949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3"/>
          <p:cNvSpPr txBox="1"/>
          <p:nvPr/>
        </p:nvSpPr>
        <p:spPr>
          <a:xfrm>
            <a:off x="-1841500" y="478074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音乐特性分析</a:t>
            </a:r>
            <a:endParaRPr lang="en-US" sz="1100" dirty="0"/>
          </a:p>
        </p:txBody>
      </p:sp>
      <p:sp>
        <p:nvSpPr>
          <p:cNvPr id="266" name="Freeform 1"/>
          <p:cNvSpPr/>
          <p:nvPr/>
        </p:nvSpPr>
        <p:spPr>
          <a:xfrm>
            <a:off x="-622300" y="0"/>
            <a:ext cx="12393213" cy="284829"/>
          </a:xfrm>
          <a:custGeom>
            <a:avLst/>
            <a:gdLst/>
            <a:ahLst/>
            <a:cxnLst/>
            <a:rect l="l" t="t" r="r" b="b"/>
            <a:pathLst>
              <a:path w="12393213" h="284829">
                <a:moveTo>
                  <a:pt x="0" y="0"/>
                </a:moveTo>
                <a:lnTo>
                  <a:pt x="12393213" y="0"/>
                </a:lnTo>
                <a:lnTo>
                  <a:pt x="12393213" y="284829"/>
                </a:lnTo>
                <a:lnTo>
                  <a:pt x="0" y="28482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67" name="Freeform 2"/>
          <p:cNvSpPr/>
          <p:nvPr/>
        </p:nvSpPr>
        <p:spPr>
          <a:xfrm>
            <a:off x="-334266" y="0"/>
            <a:ext cx="2131675" cy="445965"/>
          </a:xfrm>
          <a:custGeom>
            <a:avLst/>
            <a:gdLst/>
            <a:ahLst/>
            <a:cxnLst/>
            <a:rect l="l" t="t" r="r" b="b"/>
            <a:pathLst>
              <a:path w="2131675" h="445965">
                <a:moveTo>
                  <a:pt x="1984410" y="0"/>
                </a:moveTo>
                <a:lnTo>
                  <a:pt x="2131675" y="0"/>
                </a:lnTo>
                <a:lnTo>
                  <a:pt x="1859570" y="445965"/>
                </a:lnTo>
                <a:lnTo>
                  <a:pt x="1712305" y="445965"/>
                </a:lnTo>
                <a:lnTo>
                  <a:pt x="1984410" y="0"/>
                </a:lnTo>
                <a:lnTo>
                  <a:pt x="1984410" y="0"/>
                </a:lnTo>
                <a:close/>
                <a:moveTo>
                  <a:pt x="1753941" y="0"/>
                </a:moveTo>
                <a:lnTo>
                  <a:pt x="1901189" y="0"/>
                </a:lnTo>
                <a:lnTo>
                  <a:pt x="1629100" y="445965"/>
                </a:lnTo>
                <a:lnTo>
                  <a:pt x="1481835" y="445965"/>
                </a:lnTo>
                <a:lnTo>
                  <a:pt x="1753941" y="0"/>
                </a:lnTo>
                <a:lnTo>
                  <a:pt x="1753941" y="0"/>
                </a:lnTo>
                <a:close/>
                <a:moveTo>
                  <a:pt x="1523455" y="0"/>
                </a:moveTo>
                <a:lnTo>
                  <a:pt x="1670719" y="0"/>
                </a:lnTo>
                <a:lnTo>
                  <a:pt x="1398614" y="445965"/>
                </a:lnTo>
                <a:lnTo>
                  <a:pt x="1251366" y="445965"/>
                </a:lnTo>
                <a:lnTo>
                  <a:pt x="1523455" y="0"/>
                </a:lnTo>
                <a:lnTo>
                  <a:pt x="1523455" y="0"/>
                </a:lnTo>
                <a:close/>
                <a:moveTo>
                  <a:pt x="1292985" y="0"/>
                </a:moveTo>
                <a:lnTo>
                  <a:pt x="1440249" y="0"/>
                </a:lnTo>
                <a:lnTo>
                  <a:pt x="1168144" y="445965"/>
                </a:lnTo>
                <a:lnTo>
                  <a:pt x="1020887" y="445965"/>
                </a:lnTo>
                <a:lnTo>
                  <a:pt x="1292985" y="0"/>
                </a:lnTo>
                <a:lnTo>
                  <a:pt x="1292985" y="0"/>
                </a:lnTo>
                <a:close/>
                <a:moveTo>
                  <a:pt x="1062514" y="0"/>
                </a:moveTo>
                <a:lnTo>
                  <a:pt x="1209778" y="0"/>
                </a:lnTo>
                <a:lnTo>
                  <a:pt x="937674" y="445965"/>
                </a:lnTo>
                <a:lnTo>
                  <a:pt x="790410" y="445965"/>
                </a:lnTo>
                <a:lnTo>
                  <a:pt x="1062514" y="0"/>
                </a:lnTo>
                <a:lnTo>
                  <a:pt x="1062514" y="0"/>
                </a:lnTo>
                <a:close/>
                <a:moveTo>
                  <a:pt x="272105" y="0"/>
                </a:moveTo>
                <a:lnTo>
                  <a:pt x="391487" y="0"/>
                </a:lnTo>
                <a:lnTo>
                  <a:pt x="419370" y="0"/>
                </a:lnTo>
                <a:lnTo>
                  <a:pt x="519476" y="0"/>
                </a:lnTo>
                <a:lnTo>
                  <a:pt x="538742" y="0"/>
                </a:lnTo>
                <a:lnTo>
                  <a:pt x="584673" y="0"/>
                </a:lnTo>
                <a:lnTo>
                  <a:pt x="666732" y="0"/>
                </a:lnTo>
                <a:lnTo>
                  <a:pt x="704055" y="0"/>
                </a:lnTo>
                <a:lnTo>
                  <a:pt x="731938" y="0"/>
                </a:lnTo>
                <a:lnTo>
                  <a:pt x="832044" y="0"/>
                </a:lnTo>
                <a:lnTo>
                  <a:pt x="851318" y="0"/>
                </a:lnTo>
                <a:lnTo>
                  <a:pt x="979308" y="0"/>
                </a:lnTo>
                <a:lnTo>
                  <a:pt x="707204" y="445965"/>
                </a:lnTo>
                <a:lnTo>
                  <a:pt x="579214" y="445965"/>
                </a:lnTo>
                <a:lnTo>
                  <a:pt x="559940" y="445965"/>
                </a:lnTo>
                <a:lnTo>
                  <a:pt x="459833" y="445965"/>
                </a:lnTo>
                <a:lnTo>
                  <a:pt x="431950" y="445965"/>
                </a:lnTo>
                <a:lnTo>
                  <a:pt x="394628" y="445965"/>
                </a:lnTo>
                <a:lnTo>
                  <a:pt x="312576" y="445965"/>
                </a:lnTo>
                <a:lnTo>
                  <a:pt x="266638" y="445965"/>
                </a:lnTo>
                <a:lnTo>
                  <a:pt x="247372" y="445965"/>
                </a:lnTo>
                <a:lnTo>
                  <a:pt x="147265" y="445965"/>
                </a:lnTo>
                <a:lnTo>
                  <a:pt x="119382" y="445965"/>
                </a:lnTo>
                <a:lnTo>
                  <a:pt x="0" y="445965"/>
                </a:lnTo>
                <a:lnTo>
                  <a:pt x="272105" y="0"/>
                </a:lnTo>
                <a:lnTo>
                  <a:pt x="272105" y="0"/>
                </a:lnTo>
                <a:close/>
              </a:path>
            </a:pathLst>
          </a:custGeom>
          <a:solidFill>
            <a:srgbClr val="FF0E5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C4AF28-405E-40B8-9DCA-C1F4AF82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100115"/>
            <a:ext cx="10904762" cy="446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6553361"/>
      </p:ext>
    </p:extLst>
  </p:cSld>
  <p:clrMapOvr>
    <a:masterClrMapping/>
  </p:clrMapOvr>
  <p:transition spd="med" advTm="522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"/>
          <p:cNvSpPr/>
          <p:nvPr/>
        </p:nvSpPr>
        <p:spPr>
          <a:xfrm>
            <a:off x="-698500" y="355600"/>
            <a:ext cx="12393213" cy="284829"/>
          </a:xfrm>
          <a:custGeom>
            <a:avLst/>
            <a:gdLst/>
            <a:ahLst/>
            <a:cxnLst/>
            <a:rect l="l" t="t" r="r" b="b"/>
            <a:pathLst>
              <a:path w="12393213" h="284829">
                <a:moveTo>
                  <a:pt x="0" y="0"/>
                </a:moveTo>
                <a:lnTo>
                  <a:pt x="12393213" y="0"/>
                </a:lnTo>
                <a:lnTo>
                  <a:pt x="12393213" y="284829"/>
                </a:lnTo>
                <a:lnTo>
                  <a:pt x="0" y="28482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4" name="Freeform 2"/>
          <p:cNvSpPr/>
          <p:nvPr/>
        </p:nvSpPr>
        <p:spPr>
          <a:xfrm>
            <a:off x="-342900" y="279400"/>
            <a:ext cx="2131675" cy="445965"/>
          </a:xfrm>
          <a:custGeom>
            <a:avLst/>
            <a:gdLst/>
            <a:ahLst/>
            <a:cxnLst/>
            <a:rect l="l" t="t" r="r" b="b"/>
            <a:pathLst>
              <a:path w="2131675" h="445965">
                <a:moveTo>
                  <a:pt x="1984410" y="0"/>
                </a:moveTo>
                <a:lnTo>
                  <a:pt x="2131675" y="0"/>
                </a:lnTo>
                <a:lnTo>
                  <a:pt x="1859570" y="445965"/>
                </a:lnTo>
                <a:lnTo>
                  <a:pt x="1712305" y="445965"/>
                </a:lnTo>
                <a:lnTo>
                  <a:pt x="1984410" y="0"/>
                </a:lnTo>
                <a:lnTo>
                  <a:pt x="1984410" y="0"/>
                </a:lnTo>
                <a:close/>
                <a:moveTo>
                  <a:pt x="1753941" y="0"/>
                </a:moveTo>
                <a:lnTo>
                  <a:pt x="1901189" y="0"/>
                </a:lnTo>
                <a:lnTo>
                  <a:pt x="1629100" y="445965"/>
                </a:lnTo>
                <a:lnTo>
                  <a:pt x="1481835" y="445965"/>
                </a:lnTo>
                <a:lnTo>
                  <a:pt x="1753941" y="0"/>
                </a:lnTo>
                <a:lnTo>
                  <a:pt x="1753941" y="0"/>
                </a:lnTo>
                <a:close/>
                <a:moveTo>
                  <a:pt x="1523455" y="0"/>
                </a:moveTo>
                <a:lnTo>
                  <a:pt x="1670719" y="0"/>
                </a:lnTo>
                <a:lnTo>
                  <a:pt x="1398614" y="445965"/>
                </a:lnTo>
                <a:lnTo>
                  <a:pt x="1251366" y="445965"/>
                </a:lnTo>
                <a:lnTo>
                  <a:pt x="1523455" y="0"/>
                </a:lnTo>
                <a:lnTo>
                  <a:pt x="1523455" y="0"/>
                </a:lnTo>
                <a:close/>
                <a:moveTo>
                  <a:pt x="1292985" y="0"/>
                </a:moveTo>
                <a:lnTo>
                  <a:pt x="1440249" y="0"/>
                </a:lnTo>
                <a:lnTo>
                  <a:pt x="1168144" y="445965"/>
                </a:lnTo>
                <a:lnTo>
                  <a:pt x="1020887" y="445965"/>
                </a:lnTo>
                <a:lnTo>
                  <a:pt x="1292985" y="0"/>
                </a:lnTo>
                <a:lnTo>
                  <a:pt x="1292985" y="0"/>
                </a:lnTo>
                <a:close/>
                <a:moveTo>
                  <a:pt x="1062514" y="0"/>
                </a:moveTo>
                <a:lnTo>
                  <a:pt x="1209778" y="0"/>
                </a:lnTo>
                <a:lnTo>
                  <a:pt x="937674" y="445965"/>
                </a:lnTo>
                <a:lnTo>
                  <a:pt x="790410" y="445965"/>
                </a:lnTo>
                <a:lnTo>
                  <a:pt x="1062514" y="0"/>
                </a:lnTo>
                <a:lnTo>
                  <a:pt x="1062514" y="0"/>
                </a:lnTo>
                <a:close/>
                <a:moveTo>
                  <a:pt x="272105" y="0"/>
                </a:moveTo>
                <a:lnTo>
                  <a:pt x="391487" y="0"/>
                </a:lnTo>
                <a:lnTo>
                  <a:pt x="419370" y="0"/>
                </a:lnTo>
                <a:lnTo>
                  <a:pt x="519476" y="0"/>
                </a:lnTo>
                <a:lnTo>
                  <a:pt x="538742" y="0"/>
                </a:lnTo>
                <a:lnTo>
                  <a:pt x="584673" y="0"/>
                </a:lnTo>
                <a:lnTo>
                  <a:pt x="666732" y="0"/>
                </a:lnTo>
                <a:lnTo>
                  <a:pt x="704055" y="0"/>
                </a:lnTo>
                <a:lnTo>
                  <a:pt x="731938" y="0"/>
                </a:lnTo>
                <a:lnTo>
                  <a:pt x="832044" y="0"/>
                </a:lnTo>
                <a:lnTo>
                  <a:pt x="851318" y="0"/>
                </a:lnTo>
                <a:lnTo>
                  <a:pt x="979308" y="0"/>
                </a:lnTo>
                <a:lnTo>
                  <a:pt x="707204" y="445965"/>
                </a:lnTo>
                <a:lnTo>
                  <a:pt x="579214" y="445965"/>
                </a:lnTo>
                <a:lnTo>
                  <a:pt x="559940" y="445965"/>
                </a:lnTo>
                <a:lnTo>
                  <a:pt x="459833" y="445965"/>
                </a:lnTo>
                <a:lnTo>
                  <a:pt x="431950" y="445965"/>
                </a:lnTo>
                <a:lnTo>
                  <a:pt x="394628" y="445965"/>
                </a:lnTo>
                <a:lnTo>
                  <a:pt x="312576" y="445965"/>
                </a:lnTo>
                <a:lnTo>
                  <a:pt x="266638" y="445965"/>
                </a:lnTo>
                <a:lnTo>
                  <a:pt x="247372" y="445965"/>
                </a:lnTo>
                <a:lnTo>
                  <a:pt x="147265" y="445965"/>
                </a:lnTo>
                <a:lnTo>
                  <a:pt x="119382" y="445965"/>
                </a:lnTo>
                <a:lnTo>
                  <a:pt x="0" y="445965"/>
                </a:lnTo>
                <a:lnTo>
                  <a:pt x="272105" y="0"/>
                </a:lnTo>
                <a:lnTo>
                  <a:pt x="272105" y="0"/>
                </a:lnTo>
                <a:close/>
              </a:path>
            </a:pathLst>
          </a:custGeom>
          <a:solidFill>
            <a:srgbClr val="FF0E5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1442B90-6354-4B90-9FB5-CE40221A429B}"/>
              </a:ext>
            </a:extLst>
          </p:cNvPr>
          <p:cNvSpPr txBox="1"/>
          <p:nvPr/>
        </p:nvSpPr>
        <p:spPr>
          <a:xfrm>
            <a:off x="-21387" y="854360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频谱图</a:t>
            </a:r>
            <a:endParaRPr lang="en-US" sz="1100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9642B77-D45F-4EEC-851A-60D9736F32F5}"/>
              </a:ext>
            </a:extLst>
          </p:cNvPr>
          <p:cNvSpPr txBox="1"/>
          <p:nvPr/>
        </p:nvSpPr>
        <p:spPr>
          <a:xfrm>
            <a:off x="5802686" y="854360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语谱图</a:t>
            </a:r>
            <a:endParaRPr 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5AD6CB-18F4-471E-BC62-09D724991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07" y="3784600"/>
            <a:ext cx="3106358" cy="23297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DB10CA-66CB-4780-9E67-4D0624A54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66" y="1498600"/>
            <a:ext cx="3106358" cy="2329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8F23CC-875D-4339-BAC5-FE041AC39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7" y="3860800"/>
            <a:ext cx="2984500" cy="2238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506D93-AA00-4BBC-9341-77A4E9C03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81" y="1422400"/>
            <a:ext cx="3106357" cy="23297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728B810-57BE-4E38-84EF-CF0A74552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41" y="3937000"/>
            <a:ext cx="2884571" cy="21634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3A80367-F7B7-433A-9E0A-952F566C9B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124" y="3937000"/>
            <a:ext cx="2938226" cy="22036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55AF0C5-5051-4A64-A4DD-A162A83C2F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994" y="1505068"/>
            <a:ext cx="3211017" cy="24082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FBCCE94-9DF3-4ED9-B023-F451787581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42" y="1561648"/>
            <a:ext cx="2884571" cy="2163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6977137"/>
      </p:ext>
    </p:extLst>
  </p:cSld>
  <p:clrMapOvr>
    <a:masterClrMapping/>
  </p:clrMapOvr>
  <p:transition spd="med" advTm="86087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"/>
          <p:cNvSpPr/>
          <p:nvPr/>
        </p:nvSpPr>
        <p:spPr>
          <a:xfrm>
            <a:off x="-698500" y="355600"/>
            <a:ext cx="12393213" cy="284829"/>
          </a:xfrm>
          <a:custGeom>
            <a:avLst/>
            <a:gdLst/>
            <a:ahLst/>
            <a:cxnLst/>
            <a:rect l="l" t="t" r="r" b="b"/>
            <a:pathLst>
              <a:path w="12393213" h="284829">
                <a:moveTo>
                  <a:pt x="0" y="0"/>
                </a:moveTo>
                <a:lnTo>
                  <a:pt x="12393213" y="0"/>
                </a:lnTo>
                <a:lnTo>
                  <a:pt x="12393213" y="284829"/>
                </a:lnTo>
                <a:lnTo>
                  <a:pt x="0" y="28482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4" name="Freeform 2"/>
          <p:cNvSpPr/>
          <p:nvPr/>
        </p:nvSpPr>
        <p:spPr>
          <a:xfrm>
            <a:off x="-342900" y="279400"/>
            <a:ext cx="2131675" cy="445965"/>
          </a:xfrm>
          <a:custGeom>
            <a:avLst/>
            <a:gdLst/>
            <a:ahLst/>
            <a:cxnLst/>
            <a:rect l="l" t="t" r="r" b="b"/>
            <a:pathLst>
              <a:path w="2131675" h="445965">
                <a:moveTo>
                  <a:pt x="1984410" y="0"/>
                </a:moveTo>
                <a:lnTo>
                  <a:pt x="2131675" y="0"/>
                </a:lnTo>
                <a:lnTo>
                  <a:pt x="1859570" y="445965"/>
                </a:lnTo>
                <a:lnTo>
                  <a:pt x="1712305" y="445965"/>
                </a:lnTo>
                <a:lnTo>
                  <a:pt x="1984410" y="0"/>
                </a:lnTo>
                <a:lnTo>
                  <a:pt x="1984410" y="0"/>
                </a:lnTo>
                <a:close/>
                <a:moveTo>
                  <a:pt x="1753941" y="0"/>
                </a:moveTo>
                <a:lnTo>
                  <a:pt x="1901189" y="0"/>
                </a:lnTo>
                <a:lnTo>
                  <a:pt x="1629100" y="445965"/>
                </a:lnTo>
                <a:lnTo>
                  <a:pt x="1481835" y="445965"/>
                </a:lnTo>
                <a:lnTo>
                  <a:pt x="1753941" y="0"/>
                </a:lnTo>
                <a:lnTo>
                  <a:pt x="1753941" y="0"/>
                </a:lnTo>
                <a:close/>
                <a:moveTo>
                  <a:pt x="1523455" y="0"/>
                </a:moveTo>
                <a:lnTo>
                  <a:pt x="1670719" y="0"/>
                </a:lnTo>
                <a:lnTo>
                  <a:pt x="1398614" y="445965"/>
                </a:lnTo>
                <a:lnTo>
                  <a:pt x="1251366" y="445965"/>
                </a:lnTo>
                <a:lnTo>
                  <a:pt x="1523455" y="0"/>
                </a:lnTo>
                <a:lnTo>
                  <a:pt x="1523455" y="0"/>
                </a:lnTo>
                <a:close/>
                <a:moveTo>
                  <a:pt x="1292985" y="0"/>
                </a:moveTo>
                <a:lnTo>
                  <a:pt x="1440249" y="0"/>
                </a:lnTo>
                <a:lnTo>
                  <a:pt x="1168144" y="445965"/>
                </a:lnTo>
                <a:lnTo>
                  <a:pt x="1020887" y="445965"/>
                </a:lnTo>
                <a:lnTo>
                  <a:pt x="1292985" y="0"/>
                </a:lnTo>
                <a:lnTo>
                  <a:pt x="1292985" y="0"/>
                </a:lnTo>
                <a:close/>
                <a:moveTo>
                  <a:pt x="1062514" y="0"/>
                </a:moveTo>
                <a:lnTo>
                  <a:pt x="1209778" y="0"/>
                </a:lnTo>
                <a:lnTo>
                  <a:pt x="937674" y="445965"/>
                </a:lnTo>
                <a:lnTo>
                  <a:pt x="790410" y="445965"/>
                </a:lnTo>
                <a:lnTo>
                  <a:pt x="1062514" y="0"/>
                </a:lnTo>
                <a:lnTo>
                  <a:pt x="1062514" y="0"/>
                </a:lnTo>
                <a:close/>
                <a:moveTo>
                  <a:pt x="272105" y="0"/>
                </a:moveTo>
                <a:lnTo>
                  <a:pt x="391487" y="0"/>
                </a:lnTo>
                <a:lnTo>
                  <a:pt x="419370" y="0"/>
                </a:lnTo>
                <a:lnTo>
                  <a:pt x="519476" y="0"/>
                </a:lnTo>
                <a:lnTo>
                  <a:pt x="538742" y="0"/>
                </a:lnTo>
                <a:lnTo>
                  <a:pt x="584673" y="0"/>
                </a:lnTo>
                <a:lnTo>
                  <a:pt x="666732" y="0"/>
                </a:lnTo>
                <a:lnTo>
                  <a:pt x="704055" y="0"/>
                </a:lnTo>
                <a:lnTo>
                  <a:pt x="731938" y="0"/>
                </a:lnTo>
                <a:lnTo>
                  <a:pt x="832044" y="0"/>
                </a:lnTo>
                <a:lnTo>
                  <a:pt x="851318" y="0"/>
                </a:lnTo>
                <a:lnTo>
                  <a:pt x="979308" y="0"/>
                </a:lnTo>
                <a:lnTo>
                  <a:pt x="707204" y="445965"/>
                </a:lnTo>
                <a:lnTo>
                  <a:pt x="579214" y="445965"/>
                </a:lnTo>
                <a:lnTo>
                  <a:pt x="559940" y="445965"/>
                </a:lnTo>
                <a:lnTo>
                  <a:pt x="459833" y="445965"/>
                </a:lnTo>
                <a:lnTo>
                  <a:pt x="431950" y="445965"/>
                </a:lnTo>
                <a:lnTo>
                  <a:pt x="394628" y="445965"/>
                </a:lnTo>
                <a:lnTo>
                  <a:pt x="312576" y="445965"/>
                </a:lnTo>
                <a:lnTo>
                  <a:pt x="266638" y="445965"/>
                </a:lnTo>
                <a:lnTo>
                  <a:pt x="247372" y="445965"/>
                </a:lnTo>
                <a:lnTo>
                  <a:pt x="147265" y="445965"/>
                </a:lnTo>
                <a:lnTo>
                  <a:pt x="119382" y="445965"/>
                </a:lnTo>
                <a:lnTo>
                  <a:pt x="0" y="445965"/>
                </a:lnTo>
                <a:lnTo>
                  <a:pt x="272105" y="0"/>
                </a:lnTo>
                <a:lnTo>
                  <a:pt x="272105" y="0"/>
                </a:lnTo>
                <a:close/>
              </a:path>
            </a:pathLst>
          </a:custGeom>
          <a:solidFill>
            <a:srgbClr val="FF0E5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5" name="TextBox 3"/>
          <p:cNvSpPr txBox="1"/>
          <p:nvPr/>
        </p:nvSpPr>
        <p:spPr>
          <a:xfrm>
            <a:off x="5661457" y="800747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自相似矩阵图</a:t>
            </a:r>
            <a:endParaRPr lang="en-US" sz="1100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9ED69A9-7B63-47DE-9B13-D2C9CD315759}"/>
              </a:ext>
            </a:extLst>
          </p:cNvPr>
          <p:cNvSpPr txBox="1"/>
          <p:nvPr/>
        </p:nvSpPr>
        <p:spPr>
          <a:xfrm>
            <a:off x="-166846" y="830829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音调变化图</a:t>
            </a:r>
            <a:endParaRPr lang="en-US" sz="11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408B291-D7F1-4407-BE2E-27A8BE49B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56" y="3514350"/>
            <a:ext cx="2938705" cy="22040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0C4DE3-6C01-42E8-A912-610215263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09" y="3479936"/>
            <a:ext cx="2938705" cy="22040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F5EFCF9-401E-4569-8D17-CEDF5C926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56" y="1276812"/>
            <a:ext cx="2939588" cy="22046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4B9A8F3-8FFE-412A-9E05-5B0C037E3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41" y="1275907"/>
            <a:ext cx="2938705" cy="22040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A14BDB-9FFA-4BEB-B009-27CE37B38E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78" y="1421242"/>
            <a:ext cx="2744925" cy="2058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55B014-5922-4142-AF07-49701AAAE3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" y="3550773"/>
            <a:ext cx="2744925" cy="2058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C34F79-5421-4131-A249-54F779B794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3552691"/>
            <a:ext cx="2744924" cy="205869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4D6AEF-866E-4929-B7DC-B7747BD553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" y="1404425"/>
            <a:ext cx="2744924" cy="2058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5574913"/>
      </p:ext>
    </p:extLst>
  </p:cSld>
  <p:clrMapOvr>
    <a:masterClrMapping/>
  </p:clrMapOvr>
  <p:transition spd="med" advTm="86087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"/>
          <p:cNvSpPr/>
          <p:nvPr/>
        </p:nvSpPr>
        <p:spPr>
          <a:xfrm>
            <a:off x="-836213" y="5882011"/>
            <a:ext cx="12393213" cy="284829"/>
          </a:xfrm>
          <a:custGeom>
            <a:avLst/>
            <a:gdLst/>
            <a:ahLst/>
            <a:cxnLst/>
            <a:rect l="l" t="t" r="r" b="b"/>
            <a:pathLst>
              <a:path w="12393213" h="284829">
                <a:moveTo>
                  <a:pt x="0" y="0"/>
                </a:moveTo>
                <a:lnTo>
                  <a:pt x="12393213" y="0"/>
                </a:lnTo>
                <a:lnTo>
                  <a:pt x="12393213" y="284829"/>
                </a:lnTo>
                <a:lnTo>
                  <a:pt x="0" y="28482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4" name="Freeform 2"/>
          <p:cNvSpPr/>
          <p:nvPr/>
        </p:nvSpPr>
        <p:spPr>
          <a:xfrm>
            <a:off x="-165100" y="5685093"/>
            <a:ext cx="2131675" cy="445965"/>
          </a:xfrm>
          <a:custGeom>
            <a:avLst/>
            <a:gdLst/>
            <a:ahLst/>
            <a:cxnLst/>
            <a:rect l="l" t="t" r="r" b="b"/>
            <a:pathLst>
              <a:path w="2131675" h="445965">
                <a:moveTo>
                  <a:pt x="1984410" y="0"/>
                </a:moveTo>
                <a:lnTo>
                  <a:pt x="2131675" y="0"/>
                </a:lnTo>
                <a:lnTo>
                  <a:pt x="1859570" y="445965"/>
                </a:lnTo>
                <a:lnTo>
                  <a:pt x="1712305" y="445965"/>
                </a:lnTo>
                <a:lnTo>
                  <a:pt x="1984410" y="0"/>
                </a:lnTo>
                <a:lnTo>
                  <a:pt x="1984410" y="0"/>
                </a:lnTo>
                <a:close/>
                <a:moveTo>
                  <a:pt x="1753941" y="0"/>
                </a:moveTo>
                <a:lnTo>
                  <a:pt x="1901189" y="0"/>
                </a:lnTo>
                <a:lnTo>
                  <a:pt x="1629100" y="445965"/>
                </a:lnTo>
                <a:lnTo>
                  <a:pt x="1481835" y="445965"/>
                </a:lnTo>
                <a:lnTo>
                  <a:pt x="1753941" y="0"/>
                </a:lnTo>
                <a:lnTo>
                  <a:pt x="1753941" y="0"/>
                </a:lnTo>
                <a:close/>
                <a:moveTo>
                  <a:pt x="1523455" y="0"/>
                </a:moveTo>
                <a:lnTo>
                  <a:pt x="1670719" y="0"/>
                </a:lnTo>
                <a:lnTo>
                  <a:pt x="1398614" y="445965"/>
                </a:lnTo>
                <a:lnTo>
                  <a:pt x="1251366" y="445965"/>
                </a:lnTo>
                <a:lnTo>
                  <a:pt x="1523455" y="0"/>
                </a:lnTo>
                <a:lnTo>
                  <a:pt x="1523455" y="0"/>
                </a:lnTo>
                <a:close/>
                <a:moveTo>
                  <a:pt x="1292985" y="0"/>
                </a:moveTo>
                <a:lnTo>
                  <a:pt x="1440249" y="0"/>
                </a:lnTo>
                <a:lnTo>
                  <a:pt x="1168144" y="445965"/>
                </a:lnTo>
                <a:lnTo>
                  <a:pt x="1020887" y="445965"/>
                </a:lnTo>
                <a:lnTo>
                  <a:pt x="1292985" y="0"/>
                </a:lnTo>
                <a:lnTo>
                  <a:pt x="1292985" y="0"/>
                </a:lnTo>
                <a:close/>
                <a:moveTo>
                  <a:pt x="1062514" y="0"/>
                </a:moveTo>
                <a:lnTo>
                  <a:pt x="1209778" y="0"/>
                </a:lnTo>
                <a:lnTo>
                  <a:pt x="937674" y="445965"/>
                </a:lnTo>
                <a:lnTo>
                  <a:pt x="790410" y="445965"/>
                </a:lnTo>
                <a:lnTo>
                  <a:pt x="1062514" y="0"/>
                </a:lnTo>
                <a:lnTo>
                  <a:pt x="1062514" y="0"/>
                </a:lnTo>
                <a:close/>
                <a:moveTo>
                  <a:pt x="272105" y="0"/>
                </a:moveTo>
                <a:lnTo>
                  <a:pt x="391487" y="0"/>
                </a:lnTo>
                <a:lnTo>
                  <a:pt x="419370" y="0"/>
                </a:lnTo>
                <a:lnTo>
                  <a:pt x="519476" y="0"/>
                </a:lnTo>
                <a:lnTo>
                  <a:pt x="538742" y="0"/>
                </a:lnTo>
                <a:lnTo>
                  <a:pt x="584673" y="0"/>
                </a:lnTo>
                <a:lnTo>
                  <a:pt x="666732" y="0"/>
                </a:lnTo>
                <a:lnTo>
                  <a:pt x="704055" y="0"/>
                </a:lnTo>
                <a:lnTo>
                  <a:pt x="731938" y="0"/>
                </a:lnTo>
                <a:lnTo>
                  <a:pt x="832044" y="0"/>
                </a:lnTo>
                <a:lnTo>
                  <a:pt x="851318" y="0"/>
                </a:lnTo>
                <a:lnTo>
                  <a:pt x="979308" y="0"/>
                </a:lnTo>
                <a:lnTo>
                  <a:pt x="707204" y="445965"/>
                </a:lnTo>
                <a:lnTo>
                  <a:pt x="579214" y="445965"/>
                </a:lnTo>
                <a:lnTo>
                  <a:pt x="559940" y="445965"/>
                </a:lnTo>
                <a:lnTo>
                  <a:pt x="459833" y="445965"/>
                </a:lnTo>
                <a:lnTo>
                  <a:pt x="431950" y="445965"/>
                </a:lnTo>
                <a:lnTo>
                  <a:pt x="394628" y="445965"/>
                </a:lnTo>
                <a:lnTo>
                  <a:pt x="312576" y="445965"/>
                </a:lnTo>
                <a:lnTo>
                  <a:pt x="266638" y="445965"/>
                </a:lnTo>
                <a:lnTo>
                  <a:pt x="247372" y="445965"/>
                </a:lnTo>
                <a:lnTo>
                  <a:pt x="147265" y="445965"/>
                </a:lnTo>
                <a:lnTo>
                  <a:pt x="119382" y="445965"/>
                </a:lnTo>
                <a:lnTo>
                  <a:pt x="0" y="445965"/>
                </a:lnTo>
                <a:lnTo>
                  <a:pt x="272105" y="0"/>
                </a:lnTo>
                <a:lnTo>
                  <a:pt x="272105" y="0"/>
                </a:lnTo>
                <a:close/>
              </a:path>
            </a:pathLst>
          </a:custGeom>
          <a:solidFill>
            <a:srgbClr val="FF0E5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5" name="TextBox 3"/>
          <p:cNvSpPr txBox="1"/>
          <p:nvPr/>
        </p:nvSpPr>
        <p:spPr>
          <a:xfrm>
            <a:off x="1592390" y="5832508"/>
            <a:ext cx="6014910" cy="4342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600" b="1" dirty="0">
                <a:solidFill>
                  <a:srgbClr val="FF0E51"/>
                </a:solidFill>
                <a:latin typeface="Microsoft YaHei"/>
                <a:ea typeface="Microsoft YaHei"/>
              </a:rPr>
              <a:t>聚类分析</a:t>
            </a:r>
            <a:endParaRPr 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AF2D07-A851-4216-AFDF-77574726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8" y="41043"/>
            <a:ext cx="8259350" cy="4117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421F5C-F2CD-489B-9653-8B4D0B797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775" y="4143989"/>
            <a:ext cx="4214225" cy="259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2760112"/>
      </p:ext>
    </p:extLst>
  </p:cSld>
  <p:clrMapOvr>
    <a:masterClrMapping/>
  </p:clrMapOvr>
  <p:transition spd="med" advTm="86087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1|0.7|0.2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544</Words>
  <Application>Microsoft Office PowerPoint</Application>
  <PresentationFormat>自定义</PresentationFormat>
  <Paragraphs>53</Paragraphs>
  <Slides>13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宋体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张 卓楠</cp:lastModifiedBy>
  <cp:revision>48</cp:revision>
  <dcterms:created xsi:type="dcterms:W3CDTF">2006-08-16T00:00:00Z</dcterms:created>
  <dcterms:modified xsi:type="dcterms:W3CDTF">2020-07-30T11:32:04Z</dcterms:modified>
</cp:coreProperties>
</file>